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4" r:id="rId5"/>
    <p:sldMasterId id="2147483657" r:id="rId6"/>
    <p:sldMasterId id="2147483659" r:id="rId7"/>
    <p:sldMasterId id="2147483661" r:id="rId8"/>
    <p:sldMasterId id="2147483663" r:id="rId9"/>
    <p:sldMasterId id="2147483665" r:id="rId10"/>
    <p:sldMasterId id="2147483667" r:id="rId11"/>
    <p:sldMasterId id="2147483669" r:id="rId12"/>
  </p:sldMasterIdLst>
  <p:notesMasterIdLst>
    <p:notesMasterId r:id="rId44"/>
  </p:notesMasterIdLst>
  <p:sldIdLst>
    <p:sldId id="256" r:id="rId13"/>
    <p:sldId id="257" r:id="rId14"/>
    <p:sldId id="258" r:id="rId15"/>
    <p:sldId id="259" r:id="rId16"/>
    <p:sldId id="285" r:id="rId17"/>
    <p:sldId id="497" r:id="rId18"/>
    <p:sldId id="286" r:id="rId19"/>
    <p:sldId id="505" r:id="rId20"/>
    <p:sldId id="260" r:id="rId21"/>
    <p:sldId id="500" r:id="rId22"/>
    <p:sldId id="504" r:id="rId23"/>
    <p:sldId id="502" r:id="rId24"/>
    <p:sldId id="288" r:id="rId25"/>
    <p:sldId id="289" r:id="rId26"/>
    <p:sldId id="290" r:id="rId27"/>
    <p:sldId id="496" r:id="rId28"/>
    <p:sldId id="291" r:id="rId29"/>
    <p:sldId id="16674557" r:id="rId30"/>
    <p:sldId id="16674556" r:id="rId31"/>
    <p:sldId id="503" r:id="rId32"/>
    <p:sldId id="16674558" r:id="rId33"/>
    <p:sldId id="506" r:id="rId34"/>
    <p:sldId id="446" r:id="rId35"/>
    <p:sldId id="495" r:id="rId36"/>
    <p:sldId id="313" r:id="rId37"/>
    <p:sldId id="314" r:id="rId38"/>
    <p:sldId id="315" r:id="rId39"/>
    <p:sldId id="272" r:id="rId40"/>
    <p:sldId id="274" r:id="rId41"/>
    <p:sldId id="508" r:id="rId42"/>
    <p:sldId id="507" r:id="rId43"/>
  </p:sldIdLst>
  <p:sldSz cx="12192000" cy="6858000"/>
  <p:notesSz cx="7559675" cy="1069149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C59"/>
    <a:srgbClr val="F3665D"/>
    <a:srgbClr val="FFDC73"/>
    <a:srgbClr val="99B487"/>
    <a:srgbClr val="0070C0"/>
    <a:srgbClr val="373C5A"/>
    <a:srgbClr val="FAC2BE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73" autoAdjust="0"/>
  </p:normalViewPr>
  <p:slideViewPr>
    <p:cSldViewPr snapToGrid="0">
      <p:cViewPr varScale="1">
        <p:scale>
          <a:sx n="48" d="100"/>
          <a:sy n="48" d="100"/>
        </p:scale>
        <p:origin x="53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31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CDA67-B5D9-47DB-845B-2961B4778661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035FC-E5AE-4B63-A249-EFE49E8DD504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B658B2C-0F68-4309-9B5C-E0763F35E67F}" type="slidenum">
              <a:rPr/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C482BF3F-FD4F-4FDC-827F-0FDF83003EC2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lstStyle/>
          <a:p>
            <a:fld id="{C56EDD40-B3FD-46DA-BD46-FB4BC62F3090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lstStyle/>
          <a:p>
            <a:fld id="{617EAC99-DC3B-4E17-9684-26F2E3184EBC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7440E24-3E2A-4D12-946D-12FEF4A9CAC0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88D4404B-BF07-4B87-9AB1-203AD065FBFD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5"/>
              </a:spcBef>
              <a:buNone/>
            </a:pP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368BA7EF-C41F-40F8-BE6C-A6241423572D}" type="slidenum">
              <a:rPr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562" y="477271"/>
            <a:ext cx="10971684" cy="73693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ru-RU" sz="532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09562" y="3324818"/>
            <a:ext cx="10971684" cy="53598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ru-RU" sz="387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76E6E2C-B1B7-44F8-B5F8-0343ED1339AB}" type="slidenum">
              <a:rPr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632DBA01-14BE-4674-B464-D9F93E99E91D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5"/>
              </a:spcBef>
              <a:buNone/>
            </a:pP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5"/>
              </a:spcBef>
              <a:buNone/>
            </a:pP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01C063B6-7612-47BF-925F-316B311CB449}" type="slidenum">
              <a:rPr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fld id="{3BEE4887-A1F0-4C45-AD3F-CD29D4DE9EB0}" type="slidenum">
              <a:rPr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lstStyle/>
          <a:p>
            <a:fld id="{5DF99D89-DBA9-4697-908B-7914404EE6DD}" type="slidenum">
              <a:rPr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6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6D04266-0DE4-41FE-B841-34743BB30B64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1800" indent="-323850">
              <a:lnSpc>
                <a:spcPct val="90000"/>
              </a:lnSpc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Для правки структуры щёлкните мышью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864235" lvl="1" indent="-323850">
              <a:lnSpc>
                <a:spcPct val="90000"/>
              </a:lnSpc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296035" lvl="2" indent="-28829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 структуры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727835" lvl="3" indent="-215900">
              <a:lnSpc>
                <a:spcPct val="90000"/>
              </a:lnSpc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Четвёртый уровень структуры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160270" lvl="4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592070" lvl="5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Шестой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3023870" lvl="6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Седьмой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16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61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732D0B3-8EB2-417D-9D5C-0F7694608388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1800" indent="-323850">
              <a:lnSpc>
                <a:spcPct val="90000"/>
              </a:lnSpc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Для правки структуры щёлкните мышью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864235" lvl="1" indent="-323850">
              <a:lnSpc>
                <a:spcPct val="90000"/>
              </a:lnSpc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296035" lvl="2" indent="-28829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727835" lvl="3" indent="-215900">
              <a:lnSpc>
                <a:spcPct val="90000"/>
              </a:lnSpc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Четвёртый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160270" lvl="4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592070" lvl="5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Шестой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3023870" lvl="6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Седьмой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16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67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7B3A05A-118C-4BC4-82FF-75DAE444CA6A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 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05B3A46-C837-4BAF-972B-FA14A52A074F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 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297283F-728C-4903-9D4F-A61A76148CB6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 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6AD4459-07FD-48C3-90EF-12534540F6C2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6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 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2257422-2D9A-4B7D-B44F-38B264BBC84B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 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E03F889-9975-4C76-AB52-F1BEC01483C1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45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55004A1-98BC-4441-8A20-EE9298FA7994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 Light" panose="020F0302020204030204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D02A99C-9A96-4CE6-8B22-8499C4C26DC8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 panose="02020603050405020304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546A8F4-B5EE-44E5-9E0D-C1F3B2BEA600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 panose="020F0502020204030204"/>
              </a:rPr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Для правки текста заглавия щёлкните мышью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1800" indent="-323850">
              <a:lnSpc>
                <a:spcPct val="90000"/>
              </a:lnSpc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Для правки структуры щёлкните мышью</a:t>
            </a:r>
            <a:endParaRPr lang="ru-RU" sz="2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864235" lvl="1" indent="-323850">
              <a:lnSpc>
                <a:spcPct val="90000"/>
              </a:lnSpc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Второй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296035" lvl="2" indent="-28829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Третий уровень структуры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1727835" lvl="3" indent="-215900">
              <a:lnSpc>
                <a:spcPct val="90000"/>
              </a:lnSpc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Четвёртый уровень структуры</a:t>
            </a:r>
            <a:endParaRPr lang="ru-RU" sz="18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160270" lvl="4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Пятый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2592070" lvl="5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Шестой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  <a:p>
            <a:pPr marL="3023870" lvl="6" indent="-215900">
              <a:lnSpc>
                <a:spcPct val="90000"/>
              </a:lnSpc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 panose="020F0502020204030204"/>
              </a:rPr>
              <a:t>Седьмой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hyperlink" Target="https://01math.com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hyperlink" Target="https://snapedit.app/ru" TargetMode="External"/><Relationship Id="rId8" Type="http://schemas.openxmlformats.org/officeDocument/2006/relationships/hyperlink" Target="https://www.i2img.com/" TargetMode="External"/><Relationship Id="rId7" Type="http://schemas.openxmlformats.org/officeDocument/2006/relationships/hyperlink" Target="https://chat.qwen.ai/" TargetMode="External"/><Relationship Id="rId6" Type="http://schemas.openxmlformats.org/officeDocument/2006/relationships/hyperlink" Target="https://www.sberbank.com/promo/kandinsky/" TargetMode="External"/><Relationship Id="rId5" Type="http://schemas.openxmlformats.org/officeDocument/2006/relationships/hyperlink" Target="https://shedevrum.ai/" TargetMode="External"/><Relationship Id="rId4" Type="http://schemas.openxmlformats.org/officeDocument/2006/relationships/hyperlink" Target="https://www.i2text.com/ru" TargetMode="External"/><Relationship Id="rId3" Type="http://schemas.openxmlformats.org/officeDocument/2006/relationships/hyperlink" Target="https://web.telegram.org/a/#5896221213" TargetMode="External"/><Relationship Id="rId2" Type="http://schemas.openxmlformats.org/officeDocument/2006/relationships/hyperlink" Target="https://www.perplexity.ai/" TargetMode="External"/><Relationship Id="rId10" Type="http://schemas.openxmlformats.org/officeDocument/2006/relationships/slideLayout" Target="../slideLayouts/slideLayout4.xml"/><Relationship Id="rId1" Type="http://schemas.openxmlformats.org/officeDocument/2006/relationships/hyperlink" Target="https://www.phind.com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hyperlink" Target="https://wepik.com/ai-presentations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рямоугольник: скругленные углы 8"/>
          <p:cNvSpPr/>
          <p:nvPr/>
        </p:nvSpPr>
        <p:spPr>
          <a:xfrm rot="18933000">
            <a:off x="-3272400" y="275904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69" name="Рисунок 6"/>
          <p:cNvSpPr/>
          <p:nvPr/>
        </p:nvSpPr>
        <p:spPr>
          <a:xfrm>
            <a:off x="-4218120" y="-1401840"/>
            <a:ext cx="7800480" cy="7800480"/>
          </a:xfrm>
          <a:prstGeom prst="diamond">
            <a:avLst/>
          </a:prstGeom>
          <a:blipFill rotWithShape="0">
            <a:blip r:embed="rId1"/>
            <a:srcRect/>
            <a:stretch>
              <a:fillRect/>
            </a:stretch>
          </a:blipFill>
          <a:ln w="36000">
            <a:solidFill>
              <a:srgbClr val="F3665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0" name="Прямоугольник 9"/>
          <p:cNvSpPr/>
          <p:nvPr/>
        </p:nvSpPr>
        <p:spPr>
          <a:xfrm>
            <a:off x="4000680" y="2175480"/>
            <a:ext cx="7800480" cy="332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ru-RU" sz="3600" b="0" u="none" strike="noStrike" dirty="0" err="1">
                <a:solidFill>
                  <a:srgbClr val="363C59"/>
                </a:solidFill>
                <a:uFillTx/>
                <a:latin typeface="Montserrat ExtraBold"/>
                <a:ea typeface="DejaVu Sans"/>
              </a:rPr>
              <a:t>Зинаков</a:t>
            </a:r>
            <a:r>
              <a:rPr lang="ru-RU" sz="3600" b="0" u="none" strike="noStrike" dirty="0">
                <a:solidFill>
                  <a:srgbClr val="363C59"/>
                </a:solidFill>
                <a:uFillTx/>
                <a:latin typeface="Montserrat ExtraBold"/>
                <a:ea typeface="DejaVu Sans"/>
              </a:rPr>
              <a:t> Василий Игоревич,</a:t>
            </a:r>
            <a:endParaRPr lang="ru-RU" sz="36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преподаватель информатики, тьютор и специалист по связям с общественностью ЦНППМ ПР Амурской области.</a:t>
            </a: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В образовании 17 лет. </a:t>
            </a: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Тел: +79246837438 </a:t>
            </a: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E-</a:t>
            </a:r>
            <a:r>
              <a:rPr lang="ru-RU" sz="1800" b="0" u="none" strike="noStrike" dirty="0" err="1">
                <a:solidFill>
                  <a:srgbClr val="363C59"/>
                </a:solidFill>
                <a:uFillTx/>
                <a:latin typeface="Montserrat"/>
                <a:ea typeface="DejaVu Sans"/>
              </a:rPr>
              <a:t>mail</a:t>
            </a:r>
            <a:r>
              <a:rPr lang="ru-RU" sz="1800" b="0" u="none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: </a:t>
            </a:r>
            <a:r>
              <a:rPr lang="ru-RU" sz="1800" b="0" u="sng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vzinakov@cnppm28.ru</a:t>
            </a: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 dirty="0">
                <a:solidFill>
                  <a:srgbClr val="363C59"/>
                </a:solidFill>
                <a:uFillTx/>
                <a:latin typeface="Montserrat"/>
                <a:ea typeface="DejaVu Sans"/>
              </a:rPr>
              <a:t>VK: </a:t>
            </a:r>
            <a:r>
              <a:rPr lang="ru-RU" sz="1800" b="0" u="none" strike="noStrike" dirty="0" err="1">
                <a:solidFill>
                  <a:srgbClr val="363C59"/>
                </a:solidFill>
                <a:uFillTx/>
                <a:latin typeface="Montserrat"/>
                <a:ea typeface="DejaVu Sans"/>
              </a:rPr>
              <a:t>v_zinakov</a:t>
            </a:r>
            <a:endParaRPr lang="ru-RU" sz="18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1" name="Прямоугольник: скругленные углы 7"/>
          <p:cNvSpPr/>
          <p:nvPr/>
        </p:nvSpPr>
        <p:spPr>
          <a:xfrm rot="18933000">
            <a:off x="-3088800" y="-408600"/>
            <a:ext cx="5572080" cy="5712840"/>
          </a:xfrm>
          <a:prstGeom prst="roundRect">
            <a:avLst>
              <a:gd name="adj" fmla="val 6992"/>
            </a:avLst>
          </a:prstGeom>
          <a:noFill/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: скругленные углы 11"/>
          <p:cNvSpPr/>
          <p:nvPr/>
        </p:nvSpPr>
        <p:spPr>
          <a:xfrm rot="18912600">
            <a:off x="-5410800" y="3216600"/>
            <a:ext cx="5694840" cy="5617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9" name="Прямоугольник: скругленные углы 13"/>
          <p:cNvSpPr/>
          <p:nvPr/>
        </p:nvSpPr>
        <p:spPr>
          <a:xfrm rot="18933000">
            <a:off x="12360240" y="-144648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0" name="Прямоугольник: скругленные углы 22"/>
          <p:cNvSpPr/>
          <p:nvPr/>
        </p:nvSpPr>
        <p:spPr>
          <a:xfrm rot="18933000">
            <a:off x="-1089000" y="-684972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1" name="Прямоугольник 3"/>
          <p:cNvSpPr/>
          <p:nvPr/>
        </p:nvSpPr>
        <p:spPr>
          <a:xfrm>
            <a:off x="1576124" y="1085760"/>
            <a:ext cx="10213034" cy="51384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4000" dirty="0">
                <a:solidFill>
                  <a:srgbClr val="F3665D"/>
                </a:solidFill>
                <a:latin typeface="Montserrat ExtraBold" pitchFamily="2" charset="-52"/>
              </a:rPr>
              <a:t>Искусственный интеллект </a:t>
            </a:r>
            <a:endParaRPr lang="ru-RU" sz="4000" dirty="0">
              <a:solidFill>
                <a:srgbClr val="F3665D"/>
              </a:solidFill>
              <a:latin typeface="Montserrat ExtraBold" pitchFamily="2" charset="-52"/>
            </a:endParaRPr>
          </a:p>
          <a:p>
            <a:endParaRPr lang="ru-RU" sz="3200" dirty="0">
              <a:solidFill>
                <a:srgbClr val="F3665D"/>
              </a:solidFill>
              <a:latin typeface="Montserrat ExtraBold" pitchFamily="2" charset="-52"/>
            </a:endParaRPr>
          </a:p>
          <a:p>
            <a:r>
              <a:rPr lang="ru-RU" sz="3200" dirty="0">
                <a:solidFill>
                  <a:srgbClr val="363C59"/>
                </a:solidFill>
                <a:latin typeface="Montserrat" panose="00000500000000000000" pitchFamily="2" charset="-52"/>
              </a:rPr>
              <a:t>– комплекс технологических решений, позволяющий имитировать когнитивные функции человека (включая поиск решений без заранее заданного алгоритма) и получать при выполнении конкретных задач результаты, сопоставимые с результатами интеллектуальной деятельности человека или превосходящие их.</a:t>
            </a:r>
            <a:endParaRPr lang="ru-RU" sz="1200" b="0" u="none" strike="noStrike" dirty="0">
              <a:solidFill>
                <a:srgbClr val="363C59"/>
              </a:solidFill>
              <a:uFillTx/>
              <a:latin typeface="Montserrat" panose="00000500000000000000" pitchFamily="2" charset="-52"/>
            </a:endParaRPr>
          </a:p>
        </p:txBody>
      </p:sp>
      <p:sp>
        <p:nvSpPr>
          <p:cNvPr id="102" name="Прямоугольник: скругленные углы 14"/>
          <p:cNvSpPr/>
          <p:nvPr/>
        </p:nvSpPr>
        <p:spPr>
          <a:xfrm rot="18933000">
            <a:off x="-4537080" y="2935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: скругленные углы 11"/>
          <p:cNvSpPr/>
          <p:nvPr/>
        </p:nvSpPr>
        <p:spPr>
          <a:xfrm rot="18912600">
            <a:off x="-5410800" y="3216600"/>
            <a:ext cx="5694840" cy="5617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9" name="Прямоугольник: скругленные углы 13"/>
          <p:cNvSpPr/>
          <p:nvPr/>
        </p:nvSpPr>
        <p:spPr>
          <a:xfrm rot="18933000">
            <a:off x="12360240" y="-144648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0" name="Прямоугольник: скругленные углы 22"/>
          <p:cNvSpPr/>
          <p:nvPr/>
        </p:nvSpPr>
        <p:spPr>
          <a:xfrm rot="18933000">
            <a:off x="-1089000" y="-684972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1" name="Прямоугольник 3"/>
          <p:cNvSpPr/>
          <p:nvPr/>
        </p:nvSpPr>
        <p:spPr>
          <a:xfrm>
            <a:off x="1576124" y="1233244"/>
            <a:ext cx="10213034" cy="452286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2400" dirty="0">
                <a:solidFill>
                  <a:srgbClr val="F3665D"/>
                </a:solidFill>
                <a:latin typeface="Montserrat ExtraBold" pitchFamily="2" charset="-52"/>
              </a:rPr>
              <a:t>Технологии искусственного интеллекта совокупность технологий, включающая в себя:</a:t>
            </a:r>
            <a:endParaRPr lang="ru-RU" sz="2400" dirty="0">
              <a:solidFill>
                <a:srgbClr val="F3665D"/>
              </a:solidFill>
              <a:latin typeface="Montserrat ExtraBold" pitchFamily="2" charset="-52"/>
            </a:endParaRPr>
          </a:p>
          <a:p>
            <a:endParaRPr lang="ru-RU" sz="2400" dirty="0">
              <a:solidFill>
                <a:srgbClr val="F3665D"/>
              </a:solidFill>
              <a:latin typeface="Montserrat ExtraBold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• технологии обработки визуальных данных, включая</a:t>
            </a:r>
            <a:endParaRPr lang="ru-RU" sz="2400" dirty="0">
              <a:solidFill>
                <a:srgbClr val="F3665D"/>
              </a:solidFill>
              <a:latin typeface="Montserrat" panose="00000500000000000000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компьютерное зрение;</a:t>
            </a:r>
            <a:endParaRPr lang="ru-RU" sz="2400" dirty="0">
              <a:solidFill>
                <a:srgbClr val="F3665D"/>
              </a:solidFill>
              <a:latin typeface="Montserrat" panose="00000500000000000000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• технологии обработки звуковых данных, включая распознавание и синтез речи;</a:t>
            </a:r>
            <a:endParaRPr lang="ru-RU" sz="2400" dirty="0">
              <a:solidFill>
                <a:srgbClr val="F3665D"/>
              </a:solidFill>
              <a:latin typeface="Montserrat" panose="00000500000000000000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• технологии обработки текста;</a:t>
            </a:r>
            <a:endParaRPr lang="ru-RU" sz="2400" dirty="0">
              <a:solidFill>
                <a:srgbClr val="F3665D"/>
              </a:solidFill>
              <a:latin typeface="Montserrat" panose="00000500000000000000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• технологии интеллектуальной поддержки принятия</a:t>
            </a:r>
            <a:endParaRPr lang="ru-RU" sz="2400" dirty="0">
              <a:solidFill>
                <a:srgbClr val="F3665D"/>
              </a:solidFill>
              <a:latin typeface="Montserrat" panose="00000500000000000000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решений и управления;</a:t>
            </a:r>
            <a:endParaRPr lang="ru-RU" sz="2400" dirty="0">
              <a:solidFill>
                <a:srgbClr val="F3665D"/>
              </a:solidFill>
              <a:latin typeface="Montserrat" panose="00000500000000000000" pitchFamily="2" charset="-52"/>
            </a:endParaRPr>
          </a:p>
          <a:p>
            <a:r>
              <a:rPr lang="ru-RU" sz="2400" dirty="0">
                <a:solidFill>
                  <a:srgbClr val="F3665D"/>
                </a:solidFill>
                <a:latin typeface="Montserrat" panose="00000500000000000000" pitchFamily="2" charset="-52"/>
              </a:rPr>
              <a:t>• технологии повышения эффективности искусственного интеллекта.</a:t>
            </a:r>
            <a:endParaRPr lang="ru-RU" sz="2400" b="0" u="none" strike="noStrike" dirty="0">
              <a:solidFill>
                <a:srgbClr val="363C59"/>
              </a:solidFill>
              <a:uFillTx/>
              <a:latin typeface="Montserrat" panose="00000500000000000000" pitchFamily="2" charset="-52"/>
            </a:endParaRPr>
          </a:p>
        </p:txBody>
      </p:sp>
      <p:sp>
        <p:nvSpPr>
          <p:cNvPr id="102" name="Прямоугольник: скругленные углы 14"/>
          <p:cNvSpPr/>
          <p:nvPr/>
        </p:nvSpPr>
        <p:spPr>
          <a:xfrm rot="18933000">
            <a:off x="-4537080" y="2935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: скругленные углы 19"/>
          <p:cNvSpPr/>
          <p:nvPr/>
        </p:nvSpPr>
        <p:spPr>
          <a:xfrm rot="18933000">
            <a:off x="-4369680" y="1927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3" name="Прямоугольник: скругленные углы 15"/>
          <p:cNvSpPr/>
          <p:nvPr/>
        </p:nvSpPr>
        <p:spPr>
          <a:xfrm rot="18933000">
            <a:off x="-5316480" y="2624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4" name="Прямоугольник: скругленные углы 17"/>
          <p:cNvSpPr/>
          <p:nvPr/>
        </p:nvSpPr>
        <p:spPr>
          <a:xfrm rot="18933000">
            <a:off x="3591000" y="-461556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5" name="TextBox 29"/>
          <p:cNvSpPr/>
          <p:nvPr/>
        </p:nvSpPr>
        <p:spPr>
          <a:xfrm>
            <a:off x="252360" y="2828880"/>
            <a:ext cx="1611164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7200" b="1" u="none" strike="noStrike" dirty="0">
                <a:solidFill>
                  <a:schemeClr val="lt1"/>
                </a:solidFill>
                <a:uFillTx/>
                <a:latin typeface="Montserrat"/>
              </a:rPr>
              <a:t>02</a:t>
            </a:r>
            <a:endParaRPr lang="ru-RU" sz="72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96" name="Прямоугольник 2"/>
          <p:cNvSpPr/>
          <p:nvPr/>
        </p:nvSpPr>
        <p:spPr>
          <a:xfrm>
            <a:off x="2542320" y="3108028"/>
            <a:ext cx="93967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Возможности ИИ в образовании</a:t>
            </a:r>
            <a:endParaRPr lang="ru-RU" sz="3200" dirty="0">
              <a:solidFill>
                <a:srgbClr val="373C5A"/>
              </a:solidFill>
              <a:latin typeface="Montserrat ExtraBold" pitchFamily="2" charset="-52"/>
            </a:endParaRPr>
          </a:p>
        </p:txBody>
      </p:sp>
      <p:sp>
        <p:nvSpPr>
          <p:cNvPr id="97" name="Прямоугольник: скругленные углы 18"/>
          <p:cNvSpPr/>
          <p:nvPr/>
        </p:nvSpPr>
        <p:spPr>
          <a:xfrm rot="18933000">
            <a:off x="8051760" y="700236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: скругленные углы 11"/>
          <p:cNvSpPr/>
          <p:nvPr/>
        </p:nvSpPr>
        <p:spPr>
          <a:xfrm rot="18912600">
            <a:off x="-5410800" y="3216600"/>
            <a:ext cx="5694840" cy="5617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9" name="Прямоугольник: скругленные углы 13"/>
          <p:cNvSpPr/>
          <p:nvPr/>
        </p:nvSpPr>
        <p:spPr>
          <a:xfrm rot="18933000">
            <a:off x="12360240" y="-144648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0" name="Прямоугольник: скругленные углы 22"/>
          <p:cNvSpPr/>
          <p:nvPr/>
        </p:nvSpPr>
        <p:spPr>
          <a:xfrm rot="18933000">
            <a:off x="-1089000" y="-684972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1" name="Прямоугольник 3"/>
          <p:cNvSpPr/>
          <p:nvPr/>
        </p:nvSpPr>
        <p:spPr>
          <a:xfrm>
            <a:off x="2553480" y="2959291"/>
            <a:ext cx="8910720" cy="10757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3200" dirty="0">
                <a:solidFill>
                  <a:srgbClr val="F3665D"/>
                </a:solidFill>
                <a:latin typeface="Montserrat ExtraBold" pitchFamily="2" charset="-52"/>
              </a:rPr>
              <a:t>Какие </a:t>
            </a:r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возможности</a:t>
            </a:r>
            <a:r>
              <a:rPr lang="ru-RU" sz="3200" dirty="0">
                <a:solidFill>
                  <a:srgbClr val="F3665D"/>
                </a:solidFill>
                <a:latin typeface="Montserrat ExtraBold" pitchFamily="2" charset="-52"/>
              </a:rPr>
              <a:t> могут давать нейросети </a:t>
            </a:r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в образовании? </a:t>
            </a:r>
            <a:endParaRPr lang="ru-RU" sz="1200" b="0" u="none" strike="noStrike" dirty="0">
              <a:solidFill>
                <a:srgbClr val="000000"/>
              </a:solidFill>
              <a:uFillTx/>
              <a:latin typeface="Montserrat" panose="00000500000000000000" pitchFamily="2" charset="-52"/>
            </a:endParaRPr>
          </a:p>
        </p:txBody>
      </p:sp>
      <p:sp>
        <p:nvSpPr>
          <p:cNvPr id="102" name="Прямоугольник: скругленные углы 14"/>
          <p:cNvSpPr/>
          <p:nvPr/>
        </p:nvSpPr>
        <p:spPr>
          <a:xfrm rot="18933000">
            <a:off x="-4537080" y="2935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2315959" y="-2265541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642450" y="340218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3346" y="445477"/>
            <a:ext cx="3671106" cy="692084"/>
          </a:xfrm>
          <a:prstGeom prst="rect">
            <a:avLst/>
          </a:prstGeom>
          <a:solidFill>
            <a:srgbClr val="36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ExtraBold" pitchFamily="2" charset="-52"/>
              </a:rPr>
              <a:t>Для системы</a:t>
            </a:r>
            <a:endParaRPr lang="ru-RU" sz="2400" dirty="0">
              <a:latin typeface="Montserrat ExtraBold" pitchFamily="2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7837" y="445477"/>
            <a:ext cx="3671106" cy="692084"/>
          </a:xfrm>
          <a:prstGeom prst="rect">
            <a:avLst/>
          </a:prstGeom>
          <a:solidFill>
            <a:srgbClr val="36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ExtraBold" pitchFamily="2" charset="-52"/>
              </a:rPr>
              <a:t>Для школы и учителя</a:t>
            </a:r>
            <a:endParaRPr lang="ru-RU" sz="2400" dirty="0">
              <a:latin typeface="Montserrat ExtraBold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40428" y="445477"/>
            <a:ext cx="3671106" cy="692084"/>
          </a:xfrm>
          <a:prstGeom prst="rect">
            <a:avLst/>
          </a:prstGeom>
          <a:solidFill>
            <a:srgbClr val="363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Montserrat ExtraBold" pitchFamily="2" charset="-52"/>
              </a:rPr>
              <a:t>Для учащегося</a:t>
            </a:r>
            <a:endParaRPr lang="ru-RU" sz="2400" dirty="0">
              <a:latin typeface="Montserrat ExtraBold" pitchFamily="2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2871" y="1137560"/>
            <a:ext cx="3643890" cy="5389262"/>
          </a:xfrm>
          <a:prstGeom prst="rect">
            <a:avLst/>
          </a:prstGeom>
          <a:solidFill>
            <a:schemeClr val="bg1"/>
          </a:solidFill>
          <a:ln>
            <a:solidFill>
              <a:srgbClr val="363C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1. Проведение анализа больших объемов данных.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2. Прогнозирование успеваемости учащихся.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3. Организация адаптивного обучения.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4. Автоматизация оценивания образовательных результатов и исключение субъективности оценки.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99405" y="1137560"/>
            <a:ext cx="3643890" cy="5389262"/>
          </a:xfrm>
          <a:prstGeom prst="rect">
            <a:avLst/>
          </a:prstGeom>
          <a:solidFill>
            <a:schemeClr val="bg1"/>
          </a:solidFill>
          <a:ln>
            <a:solidFill>
              <a:srgbClr val="363C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F2665E"/>
                </a:solidFill>
                <a:uFillTx/>
                <a:latin typeface="Montserrat" panose="00000500000000000000" pitchFamily="2" charset="-52"/>
              </a:rPr>
              <a:t>1. Автоматизация рутинных и административных процессов.</a:t>
            </a:r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  <a:p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  <a:p>
            <a:r>
              <a:rPr lang="ru-RU" dirty="0">
                <a:solidFill>
                  <a:srgbClr val="F2665E"/>
                </a:solidFill>
                <a:uFillTx/>
                <a:latin typeface="Montserrat" panose="00000500000000000000" pitchFamily="2" charset="-52"/>
              </a:rPr>
              <a:t>2. Ускорение подготовки к занятиям и повышение качества материалов.</a:t>
            </a:r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  <a:p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  <a:p>
            <a:r>
              <a:rPr lang="ru-RU" dirty="0">
                <a:solidFill>
                  <a:srgbClr val="F2665E"/>
                </a:solidFill>
                <a:uFillTx/>
                <a:latin typeface="Montserrat" panose="00000500000000000000" pitchFamily="2" charset="-52"/>
              </a:rPr>
              <a:t>3. Организация самообразования и саморазвития.</a:t>
            </a:r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  <a:p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  <a:p>
            <a:r>
              <a:rPr lang="ru-RU" dirty="0">
                <a:solidFill>
                  <a:srgbClr val="F2665E"/>
                </a:solidFill>
                <a:uFillTx/>
                <a:latin typeface="Montserrat" panose="00000500000000000000" pitchFamily="2" charset="-52"/>
              </a:rPr>
              <a:t>4. Курирование контента и индивидуализация работы (Цифровое зеркало урока)</a:t>
            </a:r>
            <a:endParaRPr lang="ru-RU" dirty="0">
              <a:solidFill>
                <a:srgbClr val="F2665E"/>
              </a:solidFill>
              <a:uFillTx/>
              <a:latin typeface="Montserrat" panose="00000500000000000000" pitchFamily="2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51996" y="1137560"/>
            <a:ext cx="3643890" cy="5389262"/>
          </a:xfrm>
          <a:prstGeom prst="rect">
            <a:avLst/>
          </a:prstGeom>
          <a:solidFill>
            <a:schemeClr val="bg1"/>
          </a:solidFill>
          <a:ln>
            <a:solidFill>
              <a:srgbClr val="363C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1. Персонализация обучения.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2. Борьба с синдромом чистого листа.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3. Усиление образовательного эффекта на уроках.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4. Мониторинг собственной успеваемости и собственного успеха.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5. Ранняя профориентация.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1839710" y="-207903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7224871" y="2948207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0479" y="1970702"/>
            <a:ext cx="5729479" cy="2916596"/>
          </a:xfrm>
          <a:prstGeom prst="rect">
            <a:avLst/>
          </a:prstGeom>
          <a:ln w="38100">
            <a:solidFill>
              <a:srgbClr val="363C59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381001" y="110310"/>
            <a:ext cx="9849484" cy="9406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363C59"/>
                </a:solidFill>
                <a:latin typeface="Montserrat ExtraBold" pitchFamily="2" charset="-52"/>
              </a:rPr>
              <a:t>Кейс: </a:t>
            </a:r>
            <a:r>
              <a:rPr lang="en-US" sz="2400" b="1" strike="noStrike" spc="-1" dirty="0">
                <a:solidFill>
                  <a:srgbClr val="363C59"/>
                </a:solidFill>
                <a:latin typeface="Montserrat ExtraBold" pitchFamily="2" charset="-52"/>
              </a:rPr>
              <a:t>Duolingo - </a:t>
            </a: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платформа для изучения языка</a:t>
            </a:r>
            <a:endParaRPr lang="ru-RU" sz="2400" b="0" strike="noStrike" spc="-1" dirty="0">
              <a:latin typeface="Montserrat ExtraBold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1000" y="674578"/>
            <a:ext cx="572947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Нейросеть </a:t>
            </a:r>
            <a:r>
              <a:rPr lang="ru-RU" sz="2000" dirty="0" err="1">
                <a:solidFill>
                  <a:srgbClr val="444D76"/>
                </a:solidFill>
                <a:latin typeface="Montserrat" panose="00000500000000000000" pitchFamily="2" charset="-52"/>
              </a:rPr>
              <a:t>Duolingo</a:t>
            </a:r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 позволяет: 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1. Предсказать области, которые пользователь знает хорошо, в которых испытывает затруднения, а также области, знания в которых могли забыться.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2. Организовать персонализированное обучение, нацеленное на повышение мотивации к обучению и эффективности занятий.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3. Позволяет оттачивать знания 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с помощью текстовых и голосовых диалогов с виртуальным преподавателем.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1001" y="6065031"/>
            <a:ext cx="111164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Компания планирует использовать речевые модели для автоматического формирования речи в заданиях по аудированию.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Прямоугольник 24"/>
          <p:cNvSpPr/>
          <p:nvPr/>
        </p:nvSpPr>
        <p:spPr>
          <a:xfrm>
            <a:off x="381001" y="1087242"/>
            <a:ext cx="11455450" cy="11372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t">
            <a:noAutofit/>
          </a:bodyPr>
          <a:lstStyle/>
          <a:p>
            <a:pPr defTabSz="1106170">
              <a:spcBef>
                <a:spcPts val="1440"/>
              </a:spcBef>
              <a:spcAft>
                <a:spcPts val="1200"/>
              </a:spcAft>
            </a:pPr>
            <a:r>
              <a:rPr lang="ru-RU" sz="2400" b="1" dirty="0">
                <a:solidFill>
                  <a:srgbClr val="000000"/>
                </a:solidFill>
                <a:latin typeface="Montserrat ExtraBold" pitchFamily="2" charset="-52"/>
                <a:ea typeface="DejaVu Sans"/>
              </a:rPr>
              <a:t>Кейс: </a:t>
            </a:r>
            <a:r>
              <a:rPr lang="ru-RU" sz="2400" b="1" dirty="0">
                <a:solidFill>
                  <a:srgbClr val="000000"/>
                </a:solidFill>
                <a:latin typeface="Montserrat ExtraBold" pitchFamily="2" charset="-52"/>
                <a:ea typeface="DejaVu Sans"/>
                <a:hlinkClick r:id="rId1"/>
              </a:rPr>
              <a:t>01Математика - платформа для изучения математики</a:t>
            </a:r>
            <a:endParaRPr lang="ru-RU" sz="2400" dirty="0">
              <a:solidFill>
                <a:srgbClr val="000000"/>
              </a:solidFill>
              <a:latin typeface="Montserrat ExtraBold" pitchFamily="2" charset="-52"/>
            </a:endParaRPr>
          </a:p>
        </p:txBody>
      </p:sp>
      <p:sp>
        <p:nvSpPr>
          <p:cNvPr id="146" name="Прямоугольник 25"/>
          <p:cNvSpPr/>
          <p:nvPr/>
        </p:nvSpPr>
        <p:spPr>
          <a:xfrm>
            <a:off x="381001" y="1861836"/>
            <a:ext cx="4580700" cy="398071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t">
            <a:spAutoFit/>
          </a:bodyPr>
          <a:lstStyle/>
          <a:p>
            <a:pPr defTabSz="1106170"/>
            <a:r>
              <a:rPr lang="ru-RU" sz="1570" dirty="0">
                <a:solidFill>
                  <a:srgbClr val="363C59"/>
                </a:solidFill>
                <a:latin typeface="Montserrat" panose="00000500000000000000" pitchFamily="2" charset="-52"/>
                <a:ea typeface="DejaVu Sans"/>
              </a:rPr>
              <a:t>Обучающая онлайн-платформа, где ИИ является персональным репетитором для каждого ученика и персональным ассистентом для учителя.</a:t>
            </a:r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570" dirty="0">
                <a:solidFill>
                  <a:srgbClr val="363C59"/>
                </a:solidFill>
                <a:latin typeface="Montserrat" panose="00000500000000000000" pitchFamily="2" charset="-52"/>
                <a:ea typeface="DejaVu Sans"/>
              </a:rPr>
              <a:t>Контент платформы – это классическое обучение математике в соответствии с материалами учебников из федерального перечня, а также подготовка к ЕГЭ (профиль), ЕГЭ (база) и ОГЭ.</a:t>
            </a:r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570" dirty="0">
                <a:solidFill>
                  <a:srgbClr val="363C59"/>
                </a:solidFill>
                <a:latin typeface="Montserrat" panose="00000500000000000000" pitchFamily="2" charset="-52"/>
                <a:ea typeface="DejaVu Sans"/>
              </a:rPr>
              <a:t>Платформа содержит:</a:t>
            </a:r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marL="260985" indent="-260985" defTabSz="1106170">
              <a:buClr>
                <a:srgbClr val="444D76"/>
              </a:buClr>
              <a:buFont typeface="Symbol" panose="05050102010706020507" charset="2"/>
              <a:buChar char=""/>
            </a:pPr>
            <a:r>
              <a:rPr lang="ru-RU" sz="1570" dirty="0">
                <a:solidFill>
                  <a:srgbClr val="363C59"/>
                </a:solidFill>
                <a:latin typeface="Montserrat" panose="00000500000000000000" pitchFamily="2" charset="-52"/>
              </a:rPr>
              <a:t>45 000+ готовых задач</a:t>
            </a:r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marL="260985" indent="-260985" defTabSz="1106170">
              <a:buClr>
                <a:srgbClr val="444D76"/>
              </a:buClr>
              <a:buFont typeface="Symbol" panose="05050102010706020507" charset="2"/>
              <a:buChar char=""/>
            </a:pPr>
            <a:r>
              <a:rPr lang="ru-RU" sz="1570" dirty="0">
                <a:solidFill>
                  <a:srgbClr val="363C59"/>
                </a:solidFill>
                <a:latin typeface="Montserrat" panose="00000500000000000000" pitchFamily="2" charset="-52"/>
              </a:rPr>
              <a:t>3500+ видео роликов</a:t>
            </a:r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marL="260985" indent="-260985" defTabSz="1106170">
              <a:buClr>
                <a:srgbClr val="444D76"/>
              </a:buClr>
              <a:buFont typeface="Symbol" panose="05050102010706020507" charset="2"/>
              <a:buChar char=""/>
            </a:pPr>
            <a:r>
              <a:rPr lang="ru-RU" sz="1570" dirty="0">
                <a:solidFill>
                  <a:srgbClr val="363C59"/>
                </a:solidFill>
                <a:latin typeface="Montserrat" panose="00000500000000000000" pitchFamily="2" charset="-52"/>
              </a:rPr>
              <a:t>∞ генератор задач</a:t>
            </a:r>
            <a:endParaRPr lang="ru-RU" sz="1570" dirty="0">
              <a:solidFill>
                <a:srgbClr val="363C59"/>
              </a:solidFill>
              <a:latin typeface="Montserrat" panose="00000500000000000000" pitchFamily="2" charset="-52"/>
            </a:endParaRPr>
          </a:p>
        </p:txBody>
      </p:sp>
      <p:pic>
        <p:nvPicPr>
          <p:cNvPr id="147" name="Рисунок 146"/>
          <p:cNvPicPr/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311438" y="2011362"/>
            <a:ext cx="6195112" cy="3793086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</p:pic>
      <p:sp>
        <p:nvSpPr>
          <p:cNvPr id="5" name="Прямоугольник: скругленные углы 30"/>
          <p:cNvSpPr/>
          <p:nvPr/>
        </p:nvSpPr>
        <p:spPr>
          <a:xfrm rot="18933000">
            <a:off x="12154035" y="-200283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6" name="Прямоугольник: скругленные углы 31"/>
          <p:cNvSpPr/>
          <p:nvPr/>
        </p:nvSpPr>
        <p:spPr>
          <a:xfrm rot="18933000">
            <a:off x="-7224871" y="2948207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1839710" y="-207903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996270" y="2970957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9601" y="453210"/>
            <a:ext cx="9849484" cy="9406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Кейс: В МГПУ внедрили сервис для прогнозирования успеваемости цифровому следу</a:t>
            </a:r>
            <a:endParaRPr lang="ru-RU" sz="2400" b="1" spc="-1" dirty="0">
              <a:solidFill>
                <a:srgbClr val="363C59"/>
              </a:solidFill>
              <a:latin typeface="Montserrat ExtraBold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601" y="1671142"/>
            <a:ext cx="53870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Нейросеть позволяет: 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1. Составить прогноз, насколько успешно студенты сдадут сессию. 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2. Определить студентов, которые могут быть отчислены.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3. Организовать отслеживание прогресса обучения студентами. 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9601" y="5741181"/>
            <a:ext cx="111164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2665E"/>
                </a:solidFill>
                <a:latin typeface="Montserrat" panose="00000500000000000000" pitchFamily="2" charset="-52"/>
              </a:rPr>
              <a:t>В тестовом режиме внедряется проект «Умные аудитории», позволяющая распознавать эмоции и вовлечённость по внешним признакам. Система должна будет помочь в выстраивании эффективной коммуникации со студентами.</a:t>
            </a:r>
            <a:endParaRPr lang="ru-RU" sz="2000" dirty="0">
              <a:solidFill>
                <a:srgbClr val="F2665E"/>
              </a:solidFill>
              <a:latin typeface="Montserrat" panose="00000500000000000000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161" y="4897152"/>
            <a:ext cx="5341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2665E"/>
                </a:solidFill>
                <a:latin typeface="Montserrat ExtraBold" pitchFamily="2" charset="-52"/>
              </a:rPr>
              <a:t>Точность модели - 90%</a:t>
            </a:r>
            <a:endParaRPr lang="ru-RU" sz="2400" dirty="0">
              <a:solidFill>
                <a:srgbClr val="F2665E"/>
              </a:solidFill>
              <a:latin typeface="Montserrat ExtraBold" pitchFamily="2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/>
          <a:srcRect l="6708" r="8331"/>
          <a:stretch>
            <a:fillRect/>
          </a:stretch>
        </p:blipFill>
        <p:spPr>
          <a:xfrm>
            <a:off x="5996621" y="2024237"/>
            <a:ext cx="5797745" cy="2951347"/>
          </a:xfrm>
          <a:prstGeom prst="rect">
            <a:avLst/>
          </a:prstGeom>
          <a:ln w="38100">
            <a:solidFill>
              <a:srgbClr val="363C59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1839710" y="-207903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996270" y="2970957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9600" y="308832"/>
            <a:ext cx="10347157" cy="9406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Кейс: Орфоэпический тренажёр инновационный образовательный ресурс с использованием технологии распознавания речи от ИСМО им. В.С. Леднева </a:t>
            </a:r>
            <a:endParaRPr lang="ru-RU" sz="2400" b="1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endParaRPr lang="ru-RU" sz="2400" b="1" spc="-1" dirty="0">
              <a:solidFill>
                <a:srgbClr val="363C59"/>
              </a:solidFill>
              <a:latin typeface="Montserrat ExtraBold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601" y="1671142"/>
            <a:ext cx="52769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Включает более 200 слов и их форм,  в которых наиболее часто допускаются ошибки в постановке ударения и произношении 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1. Может использовать учитель на уроке русского языка (обучение, диагностика)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2. Может использовать учитель в системе работы с детьми с миграционной историей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3. Может использовать ученик во внеурочное время для самостоятельной работы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"/>
          <a:srcRect b="8787"/>
          <a:stretch>
            <a:fillRect/>
          </a:stretch>
        </p:blipFill>
        <p:spPr>
          <a:xfrm>
            <a:off x="5886581" y="2188087"/>
            <a:ext cx="5614920" cy="3482775"/>
          </a:xfrm>
          <a:prstGeom prst="rect">
            <a:avLst/>
          </a:prstGeom>
          <a:ln w="38100">
            <a:solidFill>
              <a:srgbClr val="363C59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757" y="4641565"/>
            <a:ext cx="972000" cy="972000"/>
          </a:xfrm>
          <a:prstGeom prst="roundRect">
            <a:avLst>
              <a:gd name="adj" fmla="val 8458"/>
            </a:avLst>
          </a:prstGeom>
          <a:ln w="7620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1839710" y="-207903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996270" y="2970957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9600" y="308832"/>
            <a:ext cx="10347157" cy="9406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Кейс: Чат-бот УМКА (учебно-методический консультационный ассистент) от ИСМО им. В.С. Леднева </a:t>
            </a:r>
            <a:endParaRPr lang="ru-RU" sz="2400" b="1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endParaRPr lang="ru-RU" sz="2400" b="1" spc="-1" dirty="0">
              <a:solidFill>
                <a:srgbClr val="363C59"/>
              </a:solidFill>
              <a:latin typeface="Montserrat ExtraBold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7568" y="1630213"/>
            <a:ext cx="6338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Официальный чат-бот горячей линии ЕДСОО, созданный на базе </a:t>
            </a:r>
            <a:b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</a:br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технологий искусственного интеллекта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1. Отвечает на вопросы о содержании общего образования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2. Помогает разобраться в работе онлайн-конструкторов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3. Оперативно находит нужный раздел ФООП и интересующую ФРП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5796626"/>
            <a:ext cx="113257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444D76"/>
                </a:solidFill>
                <a:latin typeface="Montserrat" panose="00000500000000000000" pitchFamily="2" charset="-52"/>
              </a:rPr>
              <a:t>В меню бота также размещены перечень рекомендованных для школьной программы произведений патриотической направленности, список фильмов, методические и другие полезные для педагогов материалы</a:t>
            </a:r>
            <a:endParaRPr lang="ru-RU" sz="2000" dirty="0">
              <a:solidFill>
                <a:srgbClr val="444D76"/>
              </a:solidFill>
              <a:latin typeface="Montserrat" panose="00000500000000000000" pitchFamily="2" charset="-52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420" y="1441814"/>
            <a:ext cx="2038288" cy="4218895"/>
          </a:xfrm>
          <a:prstGeom prst="roundRect">
            <a:avLst>
              <a:gd name="adj" fmla="val 4955"/>
            </a:avLst>
          </a:prstGeom>
          <a:ln w="38100">
            <a:solidFill>
              <a:srgbClr val="363C59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670" y="2895670"/>
            <a:ext cx="1138504" cy="1138504"/>
          </a:xfrm>
          <a:prstGeom prst="roundRect">
            <a:avLst>
              <a:gd name="adj" fmla="val 10935"/>
            </a:avLst>
          </a:prstGeom>
          <a:ln w="7620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: скругленные углы 14"/>
          <p:cNvSpPr/>
          <p:nvPr/>
        </p:nvSpPr>
        <p:spPr>
          <a:xfrm rot="18933000">
            <a:off x="10795755" y="2700223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73" name="TextBox 12"/>
          <p:cNvSpPr/>
          <p:nvPr/>
        </p:nvSpPr>
        <p:spPr>
          <a:xfrm>
            <a:off x="505537" y="4661736"/>
            <a:ext cx="9241494" cy="212220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4400" dirty="0">
                <a:solidFill>
                  <a:srgbClr val="373C5A"/>
                </a:solidFill>
                <a:latin typeface="Montserrat ExtraBold"/>
              </a:rPr>
              <a:t>ИСКУССТВЕННЫЙ ИНТЕЛЛЕКТ В РАБОТЕ РУКОВОДИТЕЛЯ ОО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4" name="Прямоугольник 16"/>
          <p:cNvSpPr/>
          <p:nvPr/>
        </p:nvSpPr>
        <p:spPr>
          <a:xfrm flipH="1">
            <a:off x="6206760" y="270720"/>
            <a:ext cx="45360" cy="85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75" name="Прямоугольник: скругленные углы 1"/>
          <p:cNvSpPr/>
          <p:nvPr/>
        </p:nvSpPr>
        <p:spPr>
          <a:xfrm rot="18933000">
            <a:off x="9340200" y="-14990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pic>
        <p:nvPicPr>
          <p:cNvPr id="76" name="Рисунок 3"/>
          <p:cNvPicPr/>
          <p:nvPr/>
        </p:nvPicPr>
        <p:blipFill>
          <a:blip r:embed="rId1"/>
          <a:srcRect l="53202" t="9445" r="9126" b="82667"/>
          <a:stretch>
            <a:fillRect/>
          </a:stretch>
        </p:blipFill>
        <p:spPr>
          <a:xfrm>
            <a:off x="290880" y="3600"/>
            <a:ext cx="3788640" cy="11120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: скругленные углы 19"/>
          <p:cNvSpPr/>
          <p:nvPr/>
        </p:nvSpPr>
        <p:spPr>
          <a:xfrm rot="18933000">
            <a:off x="-4369680" y="1927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3" name="Прямоугольник: скругленные углы 15"/>
          <p:cNvSpPr/>
          <p:nvPr/>
        </p:nvSpPr>
        <p:spPr>
          <a:xfrm rot="18933000">
            <a:off x="-5316480" y="2624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4" name="Прямоугольник: скругленные углы 17"/>
          <p:cNvSpPr/>
          <p:nvPr/>
        </p:nvSpPr>
        <p:spPr>
          <a:xfrm rot="18933000">
            <a:off x="3591000" y="-461556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5" name="TextBox 29"/>
          <p:cNvSpPr/>
          <p:nvPr/>
        </p:nvSpPr>
        <p:spPr>
          <a:xfrm>
            <a:off x="252360" y="2828880"/>
            <a:ext cx="1611164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7200" b="1" u="none" strike="noStrike" dirty="0">
                <a:solidFill>
                  <a:schemeClr val="lt1"/>
                </a:solidFill>
                <a:uFillTx/>
                <a:latin typeface="Montserrat"/>
              </a:rPr>
              <a:t>03</a:t>
            </a:r>
            <a:endParaRPr lang="ru-RU" sz="72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96" name="Прямоугольник 2"/>
          <p:cNvSpPr/>
          <p:nvPr/>
        </p:nvSpPr>
        <p:spPr>
          <a:xfrm>
            <a:off x="2542320" y="3108028"/>
            <a:ext cx="93967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Компетенции будущего</a:t>
            </a:r>
            <a:endParaRPr lang="ru-RU" sz="3200" dirty="0">
              <a:solidFill>
                <a:srgbClr val="373C5A"/>
              </a:solidFill>
              <a:latin typeface="Montserrat ExtraBold" pitchFamily="2" charset="-52"/>
            </a:endParaRPr>
          </a:p>
        </p:txBody>
      </p:sp>
      <p:sp>
        <p:nvSpPr>
          <p:cNvPr id="97" name="Прямоугольник: скругленные углы 18"/>
          <p:cNvSpPr/>
          <p:nvPr/>
        </p:nvSpPr>
        <p:spPr>
          <a:xfrm rot="18933000">
            <a:off x="8051760" y="700236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9" name="Прямоугольник: скругленные углы 30"/>
          <p:cNvSpPr/>
          <p:nvPr/>
        </p:nvSpPr>
        <p:spPr>
          <a:xfrm rot="18933000">
            <a:off x="11935963" y="-1677978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" name="Прямоугольник: скругленные углы 31"/>
          <p:cNvSpPr/>
          <p:nvPr/>
        </p:nvSpPr>
        <p:spPr>
          <a:xfrm rot="18933000">
            <a:off x="-6141333" y="2810535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: скругленные углы 19"/>
          <p:cNvSpPr/>
          <p:nvPr/>
        </p:nvSpPr>
        <p:spPr>
          <a:xfrm rot="18933000">
            <a:off x="-4369680" y="1927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3" name="Прямоугольник: скругленные углы 15"/>
          <p:cNvSpPr/>
          <p:nvPr/>
        </p:nvSpPr>
        <p:spPr>
          <a:xfrm rot="18933000">
            <a:off x="-5316480" y="2624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4" name="Прямоугольник: скругленные углы 17"/>
          <p:cNvSpPr/>
          <p:nvPr/>
        </p:nvSpPr>
        <p:spPr>
          <a:xfrm rot="18933000">
            <a:off x="3591000" y="-461556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5" name="TextBox 29"/>
          <p:cNvSpPr/>
          <p:nvPr/>
        </p:nvSpPr>
        <p:spPr>
          <a:xfrm>
            <a:off x="252360" y="2828880"/>
            <a:ext cx="1611164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7200" b="1" u="none" strike="noStrike" dirty="0">
                <a:solidFill>
                  <a:schemeClr val="lt1"/>
                </a:solidFill>
                <a:uFillTx/>
                <a:latin typeface="Montserrat"/>
              </a:rPr>
              <a:t>04</a:t>
            </a:r>
            <a:endParaRPr lang="ru-RU" sz="72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96" name="Прямоугольник 2"/>
          <p:cNvSpPr/>
          <p:nvPr/>
        </p:nvSpPr>
        <p:spPr>
          <a:xfrm>
            <a:off x="2542320" y="3108028"/>
            <a:ext cx="939672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ИИ-сервисы для работы</a:t>
            </a:r>
            <a:endParaRPr lang="ru-RU" sz="3200" dirty="0">
              <a:solidFill>
                <a:srgbClr val="373C5A"/>
              </a:solidFill>
              <a:latin typeface="Montserrat ExtraBold" pitchFamily="2" charset="-52"/>
            </a:endParaRPr>
          </a:p>
        </p:txBody>
      </p:sp>
      <p:sp>
        <p:nvSpPr>
          <p:cNvPr id="97" name="Прямоугольник: скругленные углы 18"/>
          <p:cNvSpPr/>
          <p:nvPr/>
        </p:nvSpPr>
        <p:spPr>
          <a:xfrm rot="18933000">
            <a:off x="8051760" y="700236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Прямоугольник 135"/>
          <p:cNvSpPr/>
          <p:nvPr/>
        </p:nvSpPr>
        <p:spPr>
          <a:xfrm>
            <a:off x="137796" y="42153"/>
            <a:ext cx="11746723" cy="679007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t">
            <a:spAutoFit/>
          </a:bodyPr>
          <a:lstStyle/>
          <a:p>
            <a:pPr defTabSz="1106170"/>
            <a:r>
              <a:rPr lang="ru-RU" sz="3200" b="1" dirty="0">
                <a:solidFill>
                  <a:srgbClr val="F3665D"/>
                </a:solidFill>
                <a:latin typeface="Montserrat ExtraBold" pitchFamily="2" charset="-52"/>
              </a:rPr>
              <a:t>ИИ-сервисы</a:t>
            </a:r>
            <a:endParaRPr lang="en-US" sz="3200" b="1" dirty="0">
              <a:solidFill>
                <a:srgbClr val="F3665D"/>
              </a:solidFill>
              <a:latin typeface="Montserrat ExtraBold" pitchFamily="2" charset="-52"/>
            </a:endParaRPr>
          </a:p>
          <a:p>
            <a:pPr defTabSz="1106170"/>
            <a:endParaRPr lang="ru-RU" sz="3200" b="1" dirty="0">
              <a:solidFill>
                <a:srgbClr val="363C59"/>
              </a:solidFill>
              <a:latin typeface="Montserrat ExtraBold" pitchFamily="2" charset="-52"/>
            </a:endParaRPr>
          </a:p>
          <a:p>
            <a:pPr defTabSz="1106170"/>
            <a:r>
              <a:rPr lang="ru-RU" sz="2175" dirty="0">
                <a:solidFill>
                  <a:srgbClr val="363C59"/>
                </a:solidFill>
                <a:latin typeface="Montserrat ExtraBold" pitchFamily="2" charset="-52"/>
              </a:rPr>
              <a:t>Языковые (создание и редактирование текстов)</a:t>
            </a:r>
            <a:endParaRPr lang="ru-RU" sz="2175" dirty="0">
              <a:solidFill>
                <a:srgbClr val="363C59"/>
              </a:solidFill>
              <a:latin typeface="Montserrat ExtraBold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1. </a:t>
            </a:r>
            <a:r>
              <a:rPr lang="ru-RU" sz="1815" dirty="0" err="1">
                <a:solidFill>
                  <a:srgbClr val="363C59"/>
                </a:solidFill>
                <a:latin typeface="Montserrat Black" pitchFamily="2" charset="-52"/>
              </a:rPr>
              <a:t>ГигаЧат</a:t>
            </a:r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 - https://giga.chat/</a:t>
            </a:r>
            <a:endParaRPr lang="ru-RU" sz="1815" dirty="0">
              <a:solidFill>
                <a:srgbClr val="363C59"/>
              </a:solidFill>
              <a:latin typeface="Montserrat Black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2. Нейросеть Алиса - https://alice.yandex.ru/</a:t>
            </a:r>
            <a:endParaRPr lang="ru-RU" sz="1815" dirty="0">
              <a:solidFill>
                <a:srgbClr val="363C59"/>
              </a:solidFill>
              <a:latin typeface="Montserrat Black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3.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DeepSeek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https://chat.deepseek.com/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4. QWEN - https://chat.qwen.ai/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5.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Kimi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https://www.kimi.com/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6.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Phind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1"/>
              </a:rPr>
              <a:t>https://www.phind.com/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ea typeface="Microsoft YaHei" panose="020B0503020204020204" charset="-122"/>
              </a:rPr>
              <a:t>7.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  <a:ea typeface="Microsoft YaHei" panose="020B0503020204020204" charset="-122"/>
              </a:rPr>
              <a:t>P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erplexity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2"/>
              </a:rPr>
              <a:t>https://www.perplexity.ai/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ea typeface="Microsoft YaHei" panose="020B0503020204020204" charset="-122"/>
              </a:rPr>
              <a:t>8.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ChatGPT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5 |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Gemini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|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Midjourney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3"/>
              </a:rPr>
              <a:t>https://web.telegram.org/a/#5896221213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9. i2Text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4"/>
              </a:rPr>
              <a:t>https://www.i2text.com/ru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2175" dirty="0">
                <a:solidFill>
                  <a:srgbClr val="363C59"/>
                </a:solidFill>
                <a:latin typeface="Montserrat ExtraBold" pitchFamily="2" charset="-52"/>
              </a:rPr>
              <a:t>Диффузионные (создание и редактирование изображений и видео)</a:t>
            </a:r>
            <a:endParaRPr lang="ru-RU" sz="2175" dirty="0">
              <a:solidFill>
                <a:srgbClr val="363C59"/>
              </a:solidFill>
              <a:latin typeface="Montserrat ExtraBold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1. </a:t>
            </a:r>
            <a:r>
              <a:rPr lang="ru-RU" sz="1815" dirty="0" err="1">
                <a:solidFill>
                  <a:srgbClr val="363C59"/>
                </a:solidFill>
                <a:latin typeface="Montserrat Black" pitchFamily="2" charset="-52"/>
              </a:rPr>
              <a:t>Шедеврум</a:t>
            </a:r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 - </a:t>
            </a:r>
            <a:r>
              <a:rPr lang="ru-RU" sz="1815" dirty="0">
                <a:solidFill>
                  <a:srgbClr val="363C59"/>
                </a:solidFill>
                <a:latin typeface="Montserrat Black" pitchFamily="2" charset="-52"/>
                <a:hlinkClick r:id="rId5"/>
              </a:rPr>
              <a:t>https://shedevrum.ai/</a:t>
            </a:r>
            <a:endParaRPr lang="ru-RU" sz="1815" dirty="0">
              <a:solidFill>
                <a:srgbClr val="363C59"/>
              </a:solidFill>
              <a:latin typeface="Montserrat Black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2. </a:t>
            </a:r>
            <a:r>
              <a:rPr lang="ru-RU" sz="1815" dirty="0" err="1">
                <a:solidFill>
                  <a:srgbClr val="363C59"/>
                </a:solidFill>
                <a:latin typeface="Montserrat Black" pitchFamily="2" charset="-52"/>
              </a:rPr>
              <a:t>Kandinsky</a:t>
            </a:r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 3.1- </a:t>
            </a:r>
            <a:r>
              <a:rPr lang="ru-RU" sz="1815" dirty="0">
                <a:solidFill>
                  <a:srgbClr val="363C59"/>
                </a:solidFill>
                <a:latin typeface="Montserrat Black" pitchFamily="2" charset="-52"/>
                <a:hlinkClick r:id="rId6"/>
              </a:rPr>
              <a:t>https://www.sberbank.com/promo/kandinsky/</a:t>
            </a:r>
            <a:endParaRPr lang="ru-RU" sz="1815" dirty="0">
              <a:solidFill>
                <a:srgbClr val="363C59"/>
              </a:solidFill>
              <a:latin typeface="Montserrat Black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 Black" pitchFamily="2" charset="-52"/>
                <a:ea typeface="Microsoft YaHei" panose="020B0503020204020204" charset="-122"/>
              </a:rPr>
              <a:t>3. </a:t>
            </a:r>
            <a:r>
              <a:rPr lang="ru-RU" sz="1815" dirty="0" err="1">
                <a:solidFill>
                  <a:srgbClr val="363C59"/>
                </a:solidFill>
                <a:latin typeface="Montserrat Black" pitchFamily="2" charset="-52"/>
              </a:rPr>
              <a:t>ГигаЧат</a:t>
            </a:r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 - https://giga.chat/</a:t>
            </a:r>
            <a:endParaRPr lang="ru-RU" sz="1815" dirty="0">
              <a:solidFill>
                <a:srgbClr val="363C59"/>
              </a:solidFill>
              <a:latin typeface="Montserrat Black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 Black" pitchFamily="2" charset="-52"/>
              </a:rPr>
              <a:t>4. Нейросеть Алиса - https://alice.yandex.ru/</a:t>
            </a:r>
            <a:endParaRPr lang="ru-RU" sz="1815" dirty="0">
              <a:solidFill>
                <a:srgbClr val="363C59"/>
              </a:solidFill>
              <a:latin typeface="Montserrat Black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5. QWEN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7"/>
              </a:rPr>
              <a:t>https://chat.qwen.ai/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ea typeface="Microsoft YaHei" panose="020B0503020204020204" charset="-122"/>
              </a:rPr>
              <a:t>6.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ChatGPT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5 |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Gemini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|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Midjourney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3"/>
              </a:rPr>
              <a:t>https://web.telegram.org/a/#5896221213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7. i2IMG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8"/>
              </a:rPr>
              <a:t>https://www.i2img.com/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ea typeface="Microsoft YaHei" panose="020B0503020204020204" charset="-122"/>
              </a:rPr>
              <a:t>8.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  <a:ea typeface="Microsoft YaHei" panose="020B0503020204020204" charset="-122"/>
              </a:rPr>
              <a:t>S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napEdit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  <a:hlinkClick r:id="rId9"/>
              </a:rPr>
              <a:t>https://snapedit.app/ru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9. </a:t>
            </a:r>
            <a:r>
              <a:rPr lang="ru-RU" sz="1815" dirty="0" err="1">
                <a:solidFill>
                  <a:srgbClr val="363C59"/>
                </a:solidFill>
                <a:latin typeface="Montserrat" panose="00000500000000000000" pitchFamily="2" charset="-52"/>
              </a:rPr>
              <a:t>AirBrush</a:t>
            </a:r>
            <a:r>
              <a:rPr lang="ru-RU" sz="1815" dirty="0">
                <a:solidFill>
                  <a:srgbClr val="363C59"/>
                </a:solidFill>
                <a:latin typeface="Montserrat" panose="00000500000000000000" pitchFamily="2" charset="-52"/>
              </a:rPr>
              <a:t> - https://airbrush.com/</a:t>
            </a:r>
            <a:endParaRPr lang="ru-RU" sz="1815" dirty="0">
              <a:solidFill>
                <a:srgbClr val="363C59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Прямоугольник 164"/>
          <p:cNvSpPr/>
          <p:nvPr/>
        </p:nvSpPr>
        <p:spPr>
          <a:xfrm>
            <a:off x="155214" y="2214403"/>
            <a:ext cx="11746723" cy="26867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847" tIns="54423" rIns="108847" bIns="54423" anchor="t">
            <a:spAutoFit/>
          </a:bodyPr>
          <a:lstStyle/>
          <a:p>
            <a:pPr defTabSz="1106170"/>
            <a:r>
              <a:rPr lang="ru-RU" sz="3200" dirty="0">
                <a:solidFill>
                  <a:srgbClr val="F3665D"/>
                </a:solidFill>
                <a:latin typeface="Montserrat ExtraBold" pitchFamily="2" charset="-52"/>
              </a:rPr>
              <a:t>Нейросети для создания презентаций</a:t>
            </a:r>
            <a:endParaRPr lang="ru-RU" sz="3200" dirty="0">
              <a:solidFill>
                <a:srgbClr val="F3665D"/>
              </a:solidFill>
              <a:latin typeface="Montserrat ExtraBold" pitchFamily="2" charset="-52"/>
            </a:endParaRPr>
          </a:p>
          <a:p>
            <a:pPr defTabSz="1106170"/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1. </a:t>
            </a:r>
            <a:r>
              <a:rPr lang="ru-RU" sz="1935" dirty="0" err="1">
                <a:solidFill>
                  <a:srgbClr val="363C59"/>
                </a:solidFill>
                <a:latin typeface="Montserrat" panose="00000500000000000000" pitchFamily="2" charset="-52"/>
              </a:rPr>
              <a:t>Prezo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 (https://prezo.ai/) – пока бесплатная,</a:t>
            </a:r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2. </a:t>
            </a:r>
            <a:r>
              <a:rPr lang="ru-RU" sz="1935" dirty="0" err="1">
                <a:solidFill>
                  <a:srgbClr val="363C59"/>
                </a:solidFill>
                <a:latin typeface="Montserrat" panose="00000500000000000000" pitchFamily="2" charset="-52"/>
              </a:rPr>
              <a:t>ChatBA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 (https://gen.page/), </a:t>
            </a:r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3. </a:t>
            </a:r>
            <a:r>
              <a:rPr lang="ru-RU" sz="1935" dirty="0" err="1">
                <a:solidFill>
                  <a:srgbClr val="363C59"/>
                </a:solidFill>
                <a:latin typeface="Montserrat" panose="00000500000000000000" pitchFamily="2" charset="-52"/>
              </a:rPr>
              <a:t>Сократик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 (https://sokratic.ru/ru) – плата за одну презентацию от 97 рублей, </a:t>
            </a:r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4. </a:t>
            </a:r>
            <a:r>
              <a:rPr lang="ru-RU" sz="1935" dirty="0" err="1">
                <a:solidFill>
                  <a:srgbClr val="363C59"/>
                </a:solidFill>
                <a:latin typeface="Montserrat" panose="00000500000000000000" pitchFamily="2" charset="-52"/>
              </a:rPr>
              <a:t>Gamma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 (https://gamma.app/ru?ref=theresanaiforthat), </a:t>
            </a:r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5. </a:t>
            </a:r>
            <a:r>
              <a:rPr lang="ru-RU" sz="1935" dirty="0" err="1">
                <a:solidFill>
                  <a:srgbClr val="363C59"/>
                </a:solidFill>
                <a:latin typeface="Montserrat" panose="00000500000000000000" pitchFamily="2" charset="-52"/>
              </a:rPr>
              <a:t>Weepik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 (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  <a:hlinkClick r:id="rId1"/>
              </a:rPr>
              <a:t>https://wepik.com/ai-presentations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).</a:t>
            </a:r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defTabSz="1106170"/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6. </a:t>
            </a:r>
            <a:r>
              <a:rPr lang="ru-RU" sz="1935" dirty="0" err="1">
                <a:solidFill>
                  <a:srgbClr val="363C59"/>
                </a:solidFill>
                <a:latin typeface="Montserrat" panose="00000500000000000000" pitchFamily="2" charset="-52"/>
              </a:rPr>
              <a:t>ГигаЧат</a:t>
            </a:r>
            <a:r>
              <a:rPr lang="ru-RU" sz="1935" dirty="0">
                <a:solidFill>
                  <a:srgbClr val="363C59"/>
                </a:solidFill>
                <a:latin typeface="Montserrat" panose="00000500000000000000" pitchFamily="2" charset="-52"/>
              </a:rPr>
              <a:t> - https://giga.chat/ </a:t>
            </a:r>
            <a:endParaRPr lang="ru-RU" sz="1935" dirty="0">
              <a:solidFill>
                <a:srgbClr val="363C59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: скругленные углы 19"/>
          <p:cNvSpPr/>
          <p:nvPr/>
        </p:nvSpPr>
        <p:spPr>
          <a:xfrm rot="18933000">
            <a:off x="-4369680" y="1927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3" name="Прямоугольник: скругленные углы 15"/>
          <p:cNvSpPr/>
          <p:nvPr/>
        </p:nvSpPr>
        <p:spPr>
          <a:xfrm rot="18933000">
            <a:off x="-5316480" y="2624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4" name="Прямоугольник: скругленные углы 17"/>
          <p:cNvSpPr/>
          <p:nvPr/>
        </p:nvSpPr>
        <p:spPr>
          <a:xfrm rot="18933000">
            <a:off x="3591000" y="-461556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5" name="TextBox 29"/>
          <p:cNvSpPr/>
          <p:nvPr/>
        </p:nvSpPr>
        <p:spPr>
          <a:xfrm>
            <a:off x="252360" y="2828880"/>
            <a:ext cx="1491164" cy="10121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1" dirty="0">
                <a:solidFill>
                  <a:schemeClr val="bg1"/>
                </a:solidFill>
                <a:uFillTx/>
                <a:latin typeface="Montserrat"/>
              </a:rPr>
              <a:t>05</a:t>
            </a:r>
            <a:endParaRPr lang="ru-RU" sz="6000" b="1" dirty="0">
              <a:solidFill>
                <a:schemeClr val="bg1"/>
              </a:solidFill>
              <a:uFillTx/>
              <a:latin typeface="Montserrat"/>
            </a:endParaRPr>
          </a:p>
        </p:txBody>
      </p:sp>
      <p:sp>
        <p:nvSpPr>
          <p:cNvPr id="96" name="Прямоугольник 2"/>
          <p:cNvSpPr/>
          <p:nvPr/>
        </p:nvSpPr>
        <p:spPr>
          <a:xfrm>
            <a:off x="2542320" y="2909781"/>
            <a:ext cx="9396720" cy="10757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Этика и ответственность </a:t>
            </a:r>
            <a:endParaRPr lang="ru-RU" sz="3200" dirty="0">
              <a:solidFill>
                <a:srgbClr val="373C5A"/>
              </a:solidFill>
              <a:latin typeface="Montserrat ExtraBold" pitchFamily="2" charset="-52"/>
            </a:endParaRPr>
          </a:p>
          <a:p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в использовании нейросетей</a:t>
            </a:r>
            <a:endParaRPr lang="ru-RU" sz="3200" dirty="0">
              <a:solidFill>
                <a:srgbClr val="373C5A"/>
              </a:solidFill>
              <a:latin typeface="Montserrat ExtraBold" pitchFamily="2" charset="-52"/>
            </a:endParaRPr>
          </a:p>
        </p:txBody>
      </p:sp>
      <p:sp>
        <p:nvSpPr>
          <p:cNvPr id="97" name="Прямоугольник: скругленные углы 18"/>
          <p:cNvSpPr/>
          <p:nvPr/>
        </p:nvSpPr>
        <p:spPr>
          <a:xfrm rot="18933000">
            <a:off x="8051760" y="700236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: скругленные углы 11"/>
          <p:cNvSpPr/>
          <p:nvPr/>
        </p:nvSpPr>
        <p:spPr>
          <a:xfrm rot="18912600">
            <a:off x="-5410800" y="3216600"/>
            <a:ext cx="5694840" cy="5617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9" name="Прямоугольник: скругленные углы 13"/>
          <p:cNvSpPr/>
          <p:nvPr/>
        </p:nvSpPr>
        <p:spPr>
          <a:xfrm rot="18933000">
            <a:off x="12360240" y="-144648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0" name="Прямоугольник: скругленные углы 22"/>
          <p:cNvSpPr/>
          <p:nvPr/>
        </p:nvSpPr>
        <p:spPr>
          <a:xfrm rot="18933000">
            <a:off x="-1089000" y="-684972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2" name="Прямоугольник: скругленные углы 14"/>
          <p:cNvSpPr/>
          <p:nvPr/>
        </p:nvSpPr>
        <p:spPr>
          <a:xfrm rot="18933000">
            <a:off x="-4537080" y="2935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61540" y="2906240"/>
            <a:ext cx="9193158" cy="1045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spc="-1" dirty="0">
                <a:solidFill>
                  <a:srgbClr val="363C59"/>
                </a:solidFill>
                <a:latin typeface="Montserrat ExtraBold" pitchFamily="2" charset="-52"/>
              </a:rPr>
              <a:t>Какие </a:t>
            </a:r>
            <a:r>
              <a:rPr lang="ru-RU" sz="3600" spc="-1" dirty="0">
                <a:solidFill>
                  <a:srgbClr val="F2665E"/>
                </a:solidFill>
                <a:latin typeface="Montserrat ExtraBold" pitchFamily="2" charset="-52"/>
              </a:rPr>
              <a:t>риски и проблемы </a:t>
            </a:r>
            <a:r>
              <a:rPr lang="ru-RU" sz="3600" b="1" spc="-1" dirty="0">
                <a:solidFill>
                  <a:srgbClr val="F2665E"/>
                </a:solidFill>
                <a:latin typeface="Montserrat ExtraBold" pitchFamily="2" charset="-52"/>
              </a:rPr>
              <a:t>несут нейросети </a:t>
            </a:r>
            <a:r>
              <a:rPr lang="ru-RU" sz="3600" b="1" spc="-1" dirty="0">
                <a:solidFill>
                  <a:srgbClr val="363C59"/>
                </a:solidFill>
                <a:latin typeface="Montserrat ExtraBold" pitchFamily="2" charset="-52"/>
              </a:rPr>
              <a:t>для образования</a:t>
            </a:r>
            <a:r>
              <a:rPr lang="ru-RU" sz="3600" spc="-1" dirty="0">
                <a:solidFill>
                  <a:srgbClr val="363C59"/>
                </a:solidFill>
                <a:latin typeface="Montserrat ExtraBold" pitchFamily="2" charset="-52"/>
              </a:rPr>
              <a:t>?</a:t>
            </a:r>
            <a:endParaRPr lang="ru-RU" sz="800" b="0" strike="noStrike" spc="-1" dirty="0">
              <a:solidFill>
                <a:srgbClr val="363C59"/>
              </a:solidFill>
              <a:latin typeface="Montserrat ExtraBold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Прямоугольник: скругленные углы 30"/>
          <p:cNvSpPr/>
          <p:nvPr/>
        </p:nvSpPr>
        <p:spPr>
          <a:xfrm rot="18933000">
            <a:off x="12544560" y="-207504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31" name="Прямоугольник: скругленные углы 31"/>
          <p:cNvSpPr/>
          <p:nvPr/>
        </p:nvSpPr>
        <p:spPr>
          <a:xfrm rot="18933000">
            <a:off x="-6699600" y="305928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9840" y="2074651"/>
            <a:ext cx="10541744" cy="39270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1. Проблемы методик и практик оценки качества ИИ продуктов и управленческих решений в образовании.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2. Проблемы верификации результатов работы ИИ.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3. Проблемы этичности и прозрачности работы ИИ.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4. «</a:t>
            </a:r>
            <a:r>
              <a:rPr lang="ru-RU" spc="-1" dirty="0" err="1">
                <a:solidFill>
                  <a:srgbClr val="363C59"/>
                </a:solidFill>
                <a:latin typeface="Montserrat" panose="00000500000000000000" pitchFamily="2" charset="-52"/>
              </a:rPr>
              <a:t>Галюцинации</a:t>
            </a: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» нейросетей и ошибки в вычислениях.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5. Риск потери контроля над процессом обучения, примитивизация обучения.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6. Проблемы безопасности и конфиденциальности.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363C59"/>
                </a:solidFill>
                <a:latin typeface="Montserrat" panose="00000500000000000000" pitchFamily="2" charset="-52"/>
              </a:rPr>
              <a:t>7. Проблема внедрения ИИ в образовательные учреждения.</a:t>
            </a:r>
            <a:endParaRPr lang="ru-RU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9840" y="1292270"/>
            <a:ext cx="6005702" cy="56436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Проблемы и риски: </a:t>
            </a:r>
            <a:endParaRPr lang="ru-RU" sz="2400" b="1" spc="-1" dirty="0">
              <a:solidFill>
                <a:srgbClr val="363C59"/>
              </a:solidFill>
              <a:latin typeface="Montserrat ExtraBold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Прямоугольник: скругленные углы 19"/>
          <p:cNvSpPr/>
          <p:nvPr/>
        </p:nvSpPr>
        <p:spPr>
          <a:xfrm rot="18933000">
            <a:off x="-4369680" y="1927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3" name="Прямоугольник: скругленные углы 15"/>
          <p:cNvSpPr/>
          <p:nvPr/>
        </p:nvSpPr>
        <p:spPr>
          <a:xfrm rot="18933000">
            <a:off x="-5316480" y="2624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4" name="Прямоугольник: скругленные углы 17"/>
          <p:cNvSpPr/>
          <p:nvPr/>
        </p:nvSpPr>
        <p:spPr>
          <a:xfrm rot="18933000">
            <a:off x="3591000" y="-461556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5" name="Прямоугольник 2"/>
          <p:cNvSpPr/>
          <p:nvPr/>
        </p:nvSpPr>
        <p:spPr>
          <a:xfrm>
            <a:off x="2542320" y="3136680"/>
            <a:ext cx="939672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200" b="0" u="none" strike="noStrike">
                <a:solidFill>
                  <a:srgbClr val="373C5A"/>
                </a:solidFill>
                <a:uFillTx/>
                <a:latin typeface="Muller Bold"/>
              </a:rPr>
              <a:t>ОБСУДИМ? ЗАДАВАЙТЕ СВОИ ВОПРОСЫ!</a:t>
            </a:r>
            <a:endParaRPr lang="ru-RU" sz="32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96" name="Прямоугольник: скругленные углы 18"/>
          <p:cNvSpPr/>
          <p:nvPr/>
        </p:nvSpPr>
        <p:spPr>
          <a:xfrm rot="18933000">
            <a:off x="8051760" y="700236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Рисунок 3"/>
          <p:cNvPicPr/>
          <p:nvPr/>
        </p:nvPicPr>
        <p:blipFill>
          <a:blip r:embed="rId1"/>
          <a:stretch>
            <a:fillRect/>
          </a:stretch>
        </p:blipFill>
        <p:spPr>
          <a:xfrm>
            <a:off x="8103960" y="1652400"/>
            <a:ext cx="3511800" cy="3511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Прямоугольник 8"/>
          <p:cNvSpPr/>
          <p:nvPr/>
        </p:nvSpPr>
        <p:spPr>
          <a:xfrm>
            <a:off x="467640" y="2536560"/>
            <a:ext cx="5476320" cy="68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8720" tIns="54360" rIns="108720" bIns="54360" anchor="t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ru-RU" sz="3380" b="1" u="none" strike="noStrike">
                <a:solidFill>
                  <a:srgbClr val="363C59"/>
                </a:solidFill>
                <a:uFillTx/>
                <a:latin typeface="Muller Bold"/>
              </a:rPr>
              <a:t>Подписывайтесь на сообщество ЦНППМ </a:t>
            </a:r>
            <a:endParaRPr lang="ru-RU" sz="338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  <a:p>
            <a:pPr defTabSz="914400">
              <a:lnSpc>
                <a:spcPct val="100000"/>
              </a:lnSpc>
            </a:pPr>
            <a:r>
              <a:rPr lang="ru-RU" sz="3380" b="1" u="none" strike="noStrike">
                <a:solidFill>
                  <a:srgbClr val="363C59"/>
                </a:solidFill>
                <a:uFillTx/>
                <a:latin typeface="Muller Bold"/>
              </a:rPr>
              <a:t>в социальной сети «Вконтакте»</a:t>
            </a:r>
            <a:endParaRPr lang="ru-RU" sz="338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203" name="Стрелка: штриховая вправо 1"/>
          <p:cNvSpPr/>
          <p:nvPr/>
        </p:nvSpPr>
        <p:spPr>
          <a:xfrm>
            <a:off x="6094800" y="2770560"/>
            <a:ext cx="1750680" cy="1739880"/>
          </a:xfrm>
          <a:prstGeom prst="stripedRightArrow">
            <a:avLst>
              <a:gd name="adj1" fmla="val 50000"/>
              <a:gd name="adj2" fmla="val 31465"/>
            </a:avLst>
          </a:prstGeom>
          <a:solidFill>
            <a:srgbClr val="F366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217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204" name="Прямоугольник 4"/>
          <p:cNvSpPr/>
          <p:nvPr/>
        </p:nvSpPr>
        <p:spPr>
          <a:xfrm>
            <a:off x="8758800" y="5010840"/>
            <a:ext cx="23497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400" b="0" u="none" strike="noStrike">
                <a:solidFill>
                  <a:srgbClr val="F3665D"/>
                </a:solidFill>
                <a:uFillTx/>
                <a:latin typeface="Muller Bold"/>
              </a:rPr>
              <a:t>https://vk.com/cnppm_28</a:t>
            </a:r>
            <a:endParaRPr lang="ru-RU" sz="14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рямоугольник 2"/>
          <p:cNvSpPr/>
          <p:nvPr/>
        </p:nvSpPr>
        <p:spPr>
          <a:xfrm>
            <a:off x="5177520" y="1655786"/>
            <a:ext cx="698388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2000" dirty="0">
                <a:solidFill>
                  <a:srgbClr val="373C5A"/>
                </a:solidFill>
                <a:latin typeface="Montserrat"/>
              </a:rPr>
              <a:t>Нормативно-правовые аспекты внедрения ИИ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8" name="Прямоугольник 13"/>
          <p:cNvSpPr/>
          <p:nvPr/>
        </p:nvSpPr>
        <p:spPr>
          <a:xfrm>
            <a:off x="5191920" y="2527286"/>
            <a:ext cx="663876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dirty="0">
                <a:solidFill>
                  <a:srgbClr val="373C5A"/>
                </a:solidFill>
                <a:latin typeface="Montserrat"/>
              </a:rPr>
              <a:t>Возможности ИИ в образовании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9" name="TextBox 29"/>
          <p:cNvSpPr/>
          <p:nvPr/>
        </p:nvSpPr>
        <p:spPr>
          <a:xfrm>
            <a:off x="3857760" y="1329206"/>
            <a:ext cx="133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>
                <a:solidFill>
                  <a:srgbClr val="373C5A"/>
                </a:solidFill>
                <a:uFillTx/>
                <a:latin typeface="Montserrat"/>
              </a:rPr>
              <a:t>01</a:t>
            </a:r>
            <a:endParaRPr lang="ru-RU" sz="60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0" name="TextBox 30"/>
          <p:cNvSpPr/>
          <p:nvPr/>
        </p:nvSpPr>
        <p:spPr>
          <a:xfrm>
            <a:off x="3800880" y="2233526"/>
            <a:ext cx="13910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02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1" name="Прямоугольник: скругленные углы 15"/>
          <p:cNvSpPr/>
          <p:nvPr/>
        </p:nvSpPr>
        <p:spPr>
          <a:xfrm rot="18933000">
            <a:off x="-3805200" y="-1327748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82" name="TextBox 48"/>
          <p:cNvSpPr/>
          <p:nvPr/>
        </p:nvSpPr>
        <p:spPr>
          <a:xfrm>
            <a:off x="30600" y="1478452"/>
            <a:ext cx="3299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4000" b="0" u="none" strike="noStrike" dirty="0">
                <a:solidFill>
                  <a:schemeClr val="lt1"/>
                </a:solidFill>
                <a:uFillTx/>
                <a:latin typeface="Montserrat ExtraBold"/>
              </a:rPr>
              <a:t>ВОПРОСЫ</a:t>
            </a:r>
            <a:endParaRPr lang="ru-RU" sz="4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3" name="Прямоугольник: скругленные углы 17"/>
          <p:cNvSpPr/>
          <p:nvPr/>
        </p:nvSpPr>
        <p:spPr>
          <a:xfrm rot="18933000">
            <a:off x="12389400" y="3482476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84" name="Прямоугольник 10"/>
          <p:cNvSpPr/>
          <p:nvPr/>
        </p:nvSpPr>
        <p:spPr>
          <a:xfrm>
            <a:off x="5220000" y="3468686"/>
            <a:ext cx="663876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b="0" u="none" strike="noStrike" dirty="0">
                <a:solidFill>
                  <a:srgbClr val="373C5A"/>
                </a:solidFill>
                <a:uFillTx/>
                <a:latin typeface="Montserrat"/>
              </a:rPr>
              <a:t>Компетенции будущего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5" name="TextBox 11"/>
          <p:cNvSpPr/>
          <p:nvPr/>
        </p:nvSpPr>
        <p:spPr>
          <a:xfrm>
            <a:off x="3815280" y="3195446"/>
            <a:ext cx="13615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03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5" name="Прямоугольник 10"/>
          <p:cNvSpPr/>
          <p:nvPr/>
        </p:nvSpPr>
        <p:spPr>
          <a:xfrm>
            <a:off x="5220000" y="4373006"/>
            <a:ext cx="663876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b="0" u="none" strike="noStrike" dirty="0">
                <a:solidFill>
                  <a:srgbClr val="373C5A"/>
                </a:solidFill>
                <a:uFillTx/>
                <a:latin typeface="Montserrat"/>
              </a:rPr>
              <a:t>ИИ-сервисы для работы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6" name="TextBox 11"/>
          <p:cNvSpPr/>
          <p:nvPr/>
        </p:nvSpPr>
        <p:spPr>
          <a:xfrm>
            <a:off x="3815280" y="4065228"/>
            <a:ext cx="136152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04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7" name="Прямоугольник 10"/>
          <p:cNvSpPr/>
          <p:nvPr/>
        </p:nvSpPr>
        <p:spPr>
          <a:xfrm>
            <a:off x="5220000" y="5215076"/>
            <a:ext cx="6638760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dirty="0">
                <a:solidFill>
                  <a:srgbClr val="373C5A"/>
                </a:solidFill>
                <a:latin typeface="Montserrat"/>
              </a:rPr>
              <a:t>Этика и ответственность в использовании нейросетей</a:t>
            </a:r>
            <a:endParaRPr lang="ru-RU" sz="2000" dirty="0">
              <a:solidFill>
                <a:srgbClr val="373C5A"/>
              </a:solidFill>
              <a:latin typeface="Montserrat"/>
            </a:endParaRPr>
          </a:p>
        </p:txBody>
      </p:sp>
      <p:sp>
        <p:nvSpPr>
          <p:cNvPr id="18" name="TextBox 11"/>
          <p:cNvSpPr/>
          <p:nvPr/>
        </p:nvSpPr>
        <p:spPr>
          <a:xfrm>
            <a:off x="3815280" y="4941836"/>
            <a:ext cx="136152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05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рямоугольник 2"/>
          <p:cNvSpPr/>
          <p:nvPr/>
        </p:nvSpPr>
        <p:spPr>
          <a:xfrm>
            <a:off x="5177520" y="1655786"/>
            <a:ext cx="698388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2000" dirty="0">
                <a:solidFill>
                  <a:srgbClr val="373C5A"/>
                </a:solidFill>
                <a:latin typeface="Montserrat"/>
              </a:rPr>
              <a:t>Нормативно-правовые аспекты внедрения ИИ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8" name="Прямоугольник 13"/>
          <p:cNvSpPr/>
          <p:nvPr/>
        </p:nvSpPr>
        <p:spPr>
          <a:xfrm>
            <a:off x="5191920" y="2527286"/>
            <a:ext cx="663876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dirty="0">
                <a:solidFill>
                  <a:srgbClr val="373C5A"/>
                </a:solidFill>
                <a:latin typeface="Montserrat"/>
              </a:rPr>
              <a:t>Возможности ИИ в образовании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9" name="TextBox 29"/>
          <p:cNvSpPr/>
          <p:nvPr/>
        </p:nvSpPr>
        <p:spPr>
          <a:xfrm>
            <a:off x="3857760" y="1329206"/>
            <a:ext cx="13338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>
                <a:solidFill>
                  <a:srgbClr val="373C5A"/>
                </a:solidFill>
                <a:uFillTx/>
                <a:latin typeface="Montserrat"/>
              </a:rPr>
              <a:t>01</a:t>
            </a:r>
            <a:endParaRPr lang="ru-RU" sz="60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0" name="TextBox 30"/>
          <p:cNvSpPr/>
          <p:nvPr/>
        </p:nvSpPr>
        <p:spPr>
          <a:xfrm>
            <a:off x="3800880" y="2233526"/>
            <a:ext cx="139104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02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1" name="Прямоугольник: скругленные углы 15"/>
          <p:cNvSpPr/>
          <p:nvPr/>
        </p:nvSpPr>
        <p:spPr>
          <a:xfrm rot="18933000">
            <a:off x="-3805200" y="-1327748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82" name="TextBox 48"/>
          <p:cNvSpPr/>
          <p:nvPr/>
        </p:nvSpPr>
        <p:spPr>
          <a:xfrm>
            <a:off x="30600" y="1478452"/>
            <a:ext cx="329976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4000" b="0" u="none" strike="noStrike" dirty="0">
                <a:solidFill>
                  <a:schemeClr val="lt1"/>
                </a:solidFill>
                <a:uFillTx/>
                <a:latin typeface="Montserrat ExtraBold"/>
              </a:rPr>
              <a:t>ВОПРОСЫ</a:t>
            </a:r>
            <a:endParaRPr lang="ru-RU" sz="4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3" name="Прямоугольник: скругленные углы 17"/>
          <p:cNvSpPr/>
          <p:nvPr/>
        </p:nvSpPr>
        <p:spPr>
          <a:xfrm rot="18933000">
            <a:off x="12389400" y="3482476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84" name="Прямоугольник 10"/>
          <p:cNvSpPr/>
          <p:nvPr/>
        </p:nvSpPr>
        <p:spPr>
          <a:xfrm>
            <a:off x="5220000" y="3468686"/>
            <a:ext cx="663876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b="0" u="none" strike="noStrike" dirty="0">
                <a:solidFill>
                  <a:srgbClr val="373C5A"/>
                </a:solidFill>
                <a:uFillTx/>
                <a:latin typeface="Montserrat"/>
              </a:rPr>
              <a:t>Компетенции будущего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85" name="TextBox 11"/>
          <p:cNvSpPr/>
          <p:nvPr/>
        </p:nvSpPr>
        <p:spPr>
          <a:xfrm>
            <a:off x="3815280" y="3195446"/>
            <a:ext cx="136152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03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5" name="Прямоугольник 10"/>
          <p:cNvSpPr/>
          <p:nvPr/>
        </p:nvSpPr>
        <p:spPr>
          <a:xfrm>
            <a:off x="5220000" y="4373006"/>
            <a:ext cx="663876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b="0" u="none" strike="noStrike" dirty="0">
                <a:solidFill>
                  <a:srgbClr val="373C5A"/>
                </a:solidFill>
                <a:uFillTx/>
                <a:latin typeface="Montserrat"/>
              </a:rPr>
              <a:t>ИИ-сервисы для работы</a:t>
            </a:r>
            <a:endParaRPr lang="ru-RU" sz="2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6" name="TextBox 11"/>
          <p:cNvSpPr/>
          <p:nvPr/>
        </p:nvSpPr>
        <p:spPr>
          <a:xfrm>
            <a:off x="3815280" y="4065228"/>
            <a:ext cx="136152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04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17" name="Прямоугольник 10"/>
          <p:cNvSpPr/>
          <p:nvPr/>
        </p:nvSpPr>
        <p:spPr>
          <a:xfrm>
            <a:off x="5220000" y="5215076"/>
            <a:ext cx="6638760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2000" dirty="0">
                <a:solidFill>
                  <a:srgbClr val="373C5A"/>
                </a:solidFill>
                <a:latin typeface="Montserrat"/>
              </a:rPr>
              <a:t>Этика и ответственность в использовании нейросетей</a:t>
            </a:r>
            <a:endParaRPr lang="ru-RU" sz="2000" dirty="0">
              <a:solidFill>
                <a:srgbClr val="373C5A"/>
              </a:solidFill>
              <a:latin typeface="Montserrat"/>
            </a:endParaRPr>
          </a:p>
        </p:txBody>
      </p:sp>
      <p:sp>
        <p:nvSpPr>
          <p:cNvPr id="18" name="TextBox 11"/>
          <p:cNvSpPr/>
          <p:nvPr/>
        </p:nvSpPr>
        <p:spPr>
          <a:xfrm>
            <a:off x="3815280" y="4941836"/>
            <a:ext cx="136152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6000" b="0" u="none" strike="noStrike" dirty="0">
                <a:solidFill>
                  <a:srgbClr val="373C5A"/>
                </a:solidFill>
                <a:uFillTx/>
                <a:latin typeface="Montserrat"/>
              </a:rPr>
              <a:t>05</a:t>
            </a:r>
            <a:endParaRPr lang="ru-RU" sz="60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: скругленные углы 14"/>
          <p:cNvSpPr/>
          <p:nvPr/>
        </p:nvSpPr>
        <p:spPr>
          <a:xfrm rot="18933000">
            <a:off x="10795755" y="2700223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73" name="TextBox 12"/>
          <p:cNvSpPr/>
          <p:nvPr/>
        </p:nvSpPr>
        <p:spPr>
          <a:xfrm>
            <a:off x="505537" y="4661736"/>
            <a:ext cx="9241494" cy="212220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4400" dirty="0">
                <a:solidFill>
                  <a:srgbClr val="373C5A"/>
                </a:solidFill>
                <a:latin typeface="Montserrat ExtraBold"/>
              </a:rPr>
              <a:t>ИСКУССТВЕННЫЙ ИНТЕЛЛЕКТ В РАБОТЕ РУКОВОДИТЕЛЯ ОО</a:t>
            </a:r>
            <a:endParaRPr lang="ru-RU" sz="4400" b="0" u="none" strike="noStrike" dirty="0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74" name="Прямоугольник 16"/>
          <p:cNvSpPr/>
          <p:nvPr/>
        </p:nvSpPr>
        <p:spPr>
          <a:xfrm flipH="1">
            <a:off x="6206760" y="270720"/>
            <a:ext cx="45360" cy="85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75" name="Прямоугольник: скругленные углы 1"/>
          <p:cNvSpPr/>
          <p:nvPr/>
        </p:nvSpPr>
        <p:spPr>
          <a:xfrm rot="18933000">
            <a:off x="9340200" y="-14990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pic>
        <p:nvPicPr>
          <p:cNvPr id="76" name="Рисунок 3"/>
          <p:cNvPicPr/>
          <p:nvPr/>
        </p:nvPicPr>
        <p:blipFill>
          <a:blip r:embed="rId1"/>
          <a:srcRect l="53202" t="9445" r="9126" b="82667"/>
          <a:stretch>
            <a:fillRect/>
          </a:stretch>
        </p:blipFill>
        <p:spPr>
          <a:xfrm>
            <a:off x="290880" y="3600"/>
            <a:ext cx="3788640" cy="11120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: скругленные углы 19"/>
          <p:cNvSpPr/>
          <p:nvPr/>
        </p:nvSpPr>
        <p:spPr>
          <a:xfrm rot="18933000">
            <a:off x="-4369680" y="1927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3" name="Прямоугольник: скругленные углы 15"/>
          <p:cNvSpPr/>
          <p:nvPr/>
        </p:nvSpPr>
        <p:spPr>
          <a:xfrm rot="18933000">
            <a:off x="-5316480" y="26244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4" name="Прямоугольник: скругленные углы 17"/>
          <p:cNvSpPr/>
          <p:nvPr/>
        </p:nvSpPr>
        <p:spPr>
          <a:xfrm rot="18933000">
            <a:off x="3591000" y="-461556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5" name="TextBox 29"/>
          <p:cNvSpPr/>
          <p:nvPr/>
        </p:nvSpPr>
        <p:spPr>
          <a:xfrm>
            <a:off x="252360" y="2828880"/>
            <a:ext cx="133380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7200" b="1" u="none" strike="noStrike">
                <a:solidFill>
                  <a:schemeClr val="lt1"/>
                </a:solidFill>
                <a:uFillTx/>
                <a:latin typeface="Montserrat"/>
              </a:rPr>
              <a:t>01</a:t>
            </a:r>
            <a:endParaRPr lang="ru-RU" sz="7200" b="0" u="none" strike="noStrike">
              <a:solidFill>
                <a:srgbClr val="000000"/>
              </a:solidFill>
              <a:uFillTx/>
              <a:latin typeface="Arial" panose="020B0604020202020204"/>
            </a:endParaRPr>
          </a:p>
        </p:txBody>
      </p:sp>
      <p:sp>
        <p:nvSpPr>
          <p:cNvPr id="96" name="Прямоугольник 2"/>
          <p:cNvSpPr/>
          <p:nvPr/>
        </p:nvSpPr>
        <p:spPr>
          <a:xfrm>
            <a:off x="2542320" y="2876532"/>
            <a:ext cx="9396720" cy="10757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ru-RU" sz="3200" dirty="0">
                <a:solidFill>
                  <a:srgbClr val="373C5A"/>
                </a:solidFill>
                <a:latin typeface="Montserrat ExtraBold" pitchFamily="2" charset="-52"/>
              </a:rPr>
              <a:t>Нормативно-правовые аспекты внедрения ИИ</a:t>
            </a:r>
            <a:endParaRPr lang="ru-RU" sz="3200" dirty="0">
              <a:solidFill>
                <a:srgbClr val="373C5A"/>
              </a:solidFill>
              <a:latin typeface="Montserrat ExtraBold" pitchFamily="2" charset="-52"/>
            </a:endParaRPr>
          </a:p>
        </p:txBody>
      </p:sp>
      <p:sp>
        <p:nvSpPr>
          <p:cNvPr id="97" name="Прямоугольник: скругленные углы 18"/>
          <p:cNvSpPr/>
          <p:nvPr/>
        </p:nvSpPr>
        <p:spPr>
          <a:xfrm rot="18933000">
            <a:off x="8051760" y="700236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3768" y="473825"/>
            <a:ext cx="4117153" cy="5822038"/>
          </a:xfrm>
          <a:prstGeom prst="rect">
            <a:avLst/>
          </a:prstGeom>
          <a:ln w="38100">
            <a:solidFill>
              <a:srgbClr val="363C59"/>
            </a:solidFill>
          </a:ln>
        </p:spPr>
      </p:pic>
      <p:sp>
        <p:nvSpPr>
          <p:cNvPr id="114" name="Прямоугольник: скругленные углы 30"/>
          <p:cNvSpPr/>
          <p:nvPr/>
        </p:nvSpPr>
        <p:spPr>
          <a:xfrm rot="18933000">
            <a:off x="12544560" y="-207504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699600" y="305928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" name="TextBox 17"/>
          <p:cNvSpPr/>
          <p:nvPr/>
        </p:nvSpPr>
        <p:spPr>
          <a:xfrm>
            <a:off x="1081308" y="1144889"/>
            <a:ext cx="6072460" cy="478447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Указ Президента РФ от 09.05.2017 №203 «О Стратегии</a:t>
            </a:r>
            <a:endParaRPr lang="ru-RU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развития информационного общества в Российской</a:t>
            </a:r>
            <a:endParaRPr lang="ru-RU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Федерациина2017-2030годы»</a:t>
            </a:r>
            <a:endParaRPr lang="ru-RU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п. 4 </a:t>
            </a:r>
            <a:r>
              <a:rPr lang="ru-RU" sz="1100" spc="-1" dirty="0" err="1">
                <a:solidFill>
                  <a:srgbClr val="363C59"/>
                </a:solidFill>
                <a:latin typeface="Montserrat" panose="00000500000000000000" pitchFamily="2" charset="-52"/>
              </a:rPr>
              <a:t>п.п</a:t>
            </a: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. К и п. 14. …обработка больших объемов данных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п. 12 …обеспечение всеобщего доступа к информационным и коммуникационным технологиям… интенсификации использования самих технологий.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п 13. Развитие технологий сбора и анализа данных, обмена ими, управления производственными процессами осуществляется на основе внедрения когнитивных технологий, их конвергенции с нано- и биотехнологиями.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п. 36. Основными направлениями развития российских информационных и коммуникационных технологий, перечень которых может быть изменен по мере появления новых технологий, являются: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...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b="1" spc="-1" dirty="0">
                <a:solidFill>
                  <a:srgbClr val="363C59"/>
                </a:solidFill>
                <a:latin typeface="Montserrat" panose="00000500000000000000" pitchFamily="2" charset="-52"/>
              </a:rPr>
              <a:t>в) искусственный интеллект;</a:t>
            </a:r>
            <a:endParaRPr lang="ru-RU" sz="1100" b="1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г) доверенные технологии электронной идентификации и аутентификации...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д) облачные и туманные вычисления;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…</a:t>
            </a:r>
            <a:endParaRPr lang="ru-RU" sz="11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2544560" y="-207504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699600" y="305928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" name="TextBox 17"/>
          <p:cNvSpPr/>
          <p:nvPr/>
        </p:nvSpPr>
        <p:spPr>
          <a:xfrm>
            <a:off x="1081308" y="840087"/>
            <a:ext cx="6072460" cy="510763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Указ президента Российской Федерации от 10.10.2019 </a:t>
            </a: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№</a:t>
            </a: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 490 (ред. от 15.02.2024)</a:t>
            </a:r>
            <a:endParaRPr lang="en-US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«О развитии искусственного интеллекта в Российской Федерации» (вместе с «Национальной стратегией развития искусственного интеллекта на период до 2030 года»)</a:t>
            </a:r>
            <a:endParaRPr lang="ru-RU" sz="2400" spc="-1" dirty="0"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п. 22. Использование технологий ИИ в социальной сфере способствует созданию условий для улучшения уровня жизни населения, числе за счет: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А) повышения качества услуг в сфере здравоохранения;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b="1" spc="-1" dirty="0">
                <a:solidFill>
                  <a:srgbClr val="F2665E"/>
                </a:solidFill>
                <a:latin typeface="Montserrat" panose="00000500000000000000" pitchFamily="2" charset="-52"/>
              </a:rPr>
              <a:t>Б) повышения качества услуг в сфере образования;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А) повышения качества предоставляемых государственных и муниципальных услуг, а так же снижения затрат на их предоставление.</a:t>
            </a:r>
            <a:endParaRPr lang="ru-RU" sz="1100" spc="-1" dirty="0">
              <a:latin typeface="Montserrat" panose="00000500000000000000" pitchFamily="2" charset="-52"/>
            </a:endParaRPr>
          </a:p>
        </p:txBody>
      </p:sp>
      <p:pic>
        <p:nvPicPr>
          <p:cNvPr id="6" name="Picture 2" descr="http://publication.pravo.gov.ru/GetImage?documentId=9910eb58-8bc1-402d-a4ab-aa3b27fc2de9&amp;pageNumber=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768" y="473825"/>
            <a:ext cx="4117154" cy="5822038"/>
          </a:xfrm>
          <a:prstGeom prst="rect">
            <a:avLst/>
          </a:prstGeom>
          <a:noFill/>
          <a:ln w="38100">
            <a:solidFill>
              <a:srgbClr val="363C5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6723" y="500339"/>
            <a:ext cx="4150403" cy="5790497"/>
          </a:xfrm>
          <a:prstGeom prst="rect">
            <a:avLst/>
          </a:prstGeom>
          <a:ln w="38100">
            <a:solidFill>
              <a:srgbClr val="363C59"/>
            </a:solidFill>
          </a:ln>
        </p:spPr>
      </p:pic>
      <p:sp>
        <p:nvSpPr>
          <p:cNvPr id="114" name="Прямоугольник: скругленные углы 30"/>
          <p:cNvSpPr/>
          <p:nvPr/>
        </p:nvSpPr>
        <p:spPr>
          <a:xfrm rot="18933000">
            <a:off x="12544560" y="-207504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699600" y="305928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" name="TextBox 17"/>
          <p:cNvSpPr/>
          <p:nvPr/>
        </p:nvSpPr>
        <p:spPr>
          <a:xfrm>
            <a:off x="906272" y="583206"/>
            <a:ext cx="6160451" cy="564624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Распоряжение Правительства РФ «Стратегическое направление в области цифровой трансформации образования, относящейся к сфере деятельности Министерства просвещения Российской Федерации» </a:t>
            </a:r>
            <a:endParaRPr lang="en-US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(от 18 октября 2023 г. </a:t>
            </a:r>
            <a:r>
              <a:rPr lang="ru-RU" sz="2400" b="1" spc="-1" dirty="0">
                <a:solidFill>
                  <a:srgbClr val="363C59"/>
                </a:solidFill>
                <a:latin typeface="Montserrat ExtraBold" pitchFamily="2" charset="-52"/>
              </a:rPr>
              <a:t>№2894</a:t>
            </a: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-р).</a:t>
            </a:r>
            <a:endParaRPr lang="ru-RU" sz="2400" spc="-1" dirty="0"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endParaRPr lang="ru-RU" sz="24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До 2030 года внедрить в образовательную систему следующие технологии: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• искусственный интеллект в части рекомендательных систем и интеллектуальных систем поддержки принятия решений, перспективных методов и технологий ("Цифровой помощник ученика", "Цифровой помощник родителя", "Цифровой помощник учителя");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• большие данные в части использования методов интеллектуального анализа значительных объемов информации для поддержки принятия управленческих решений и повышения качества данных ("Создание и внедрение системы управления в образовательной организации");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• системы распределенного реестра ("Цифровое портфолио ученика");</a:t>
            </a:r>
            <a:endParaRPr lang="ru-RU" sz="1100" spc="-1" dirty="0">
              <a:latin typeface="Montserrat" panose="00000500000000000000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1100" spc="-1" dirty="0">
                <a:solidFill>
                  <a:srgbClr val="363C59"/>
                </a:solidFill>
                <a:latin typeface="Montserrat" panose="00000500000000000000" pitchFamily="2" charset="-52"/>
              </a:rPr>
              <a:t>• облачные технологии ("Библиотека цифрового образовательного контента").</a:t>
            </a:r>
            <a:endParaRPr lang="ru-RU" sz="1100" spc="-1" dirty="0">
              <a:latin typeface="Montserrat" panose="00000500000000000000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: скругленные углы 30"/>
          <p:cNvSpPr/>
          <p:nvPr/>
        </p:nvSpPr>
        <p:spPr>
          <a:xfrm rot="18933000">
            <a:off x="12544560" y="-207504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15" name="Прямоугольник: скругленные углы 31"/>
          <p:cNvSpPr/>
          <p:nvPr/>
        </p:nvSpPr>
        <p:spPr>
          <a:xfrm rot="18933000">
            <a:off x="-6945406" y="3039616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9" name="TextBox 17"/>
          <p:cNvSpPr/>
          <p:nvPr/>
        </p:nvSpPr>
        <p:spPr>
          <a:xfrm>
            <a:off x="404827" y="1549884"/>
            <a:ext cx="11374218" cy="34148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Перечень поручений Президента РФ по итогам конференции </a:t>
            </a:r>
            <a:endParaRPr lang="ru-RU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363C59"/>
                </a:solidFill>
                <a:latin typeface="Montserrat ExtraBold" pitchFamily="2" charset="-52"/>
              </a:rPr>
              <a:t>«Путешествие в мир искусственного интеллекта» (19.11.2025)</a:t>
            </a:r>
            <a:endParaRPr lang="ru-RU" sz="2400" spc="-1" dirty="0">
              <a:solidFill>
                <a:srgbClr val="363C59"/>
              </a:solidFill>
              <a:latin typeface="Montserrat ExtraBold" pitchFamily="2" charset="-52"/>
            </a:endParaRPr>
          </a:p>
          <a:p>
            <a:pPr>
              <a:lnSpc>
                <a:spcPct val="100000"/>
              </a:lnSpc>
            </a:pPr>
            <a:endParaRPr lang="ru-RU" sz="2400" spc="-1" dirty="0">
              <a:solidFill>
                <a:srgbClr val="363C59"/>
              </a:solidFill>
              <a:latin typeface="Montserrat" panose="00000500000000000000" pitchFamily="2" charset="-52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63C59"/>
                </a:solidFill>
                <a:latin typeface="Montserrat" panose="00000500000000000000" pitchFamily="2" charset="-52"/>
              </a:rPr>
              <a:t>разработку </a:t>
            </a:r>
            <a:r>
              <a:rPr lang="ru-RU" dirty="0">
                <a:solidFill>
                  <a:srgbClr val="363C59"/>
                </a:solidFill>
                <a:latin typeface="Montserrat Black" pitchFamily="2" charset="-52"/>
              </a:rPr>
              <a:t>мер организационного, нормативно-правового и методического характера, направленных на внедрение технологий искусственного интеллекта в сфере образования,</a:t>
            </a:r>
            <a:r>
              <a:rPr lang="ru-RU" dirty="0">
                <a:solidFill>
                  <a:srgbClr val="363C59"/>
                </a:solidFill>
                <a:latin typeface="Montserrat" panose="00000500000000000000" pitchFamily="2" charset="-52"/>
              </a:rPr>
              <a:t> обратив  внимание на необходимость снижения рисков, обусловленных активным развитием таких технологий, для формирования гармонично развитой личности (в том числе в части, касающейся получения навыков самостоятельной исследовательской деятельности), а также на эффективную интеграцию технологий искусственного интеллекта в образовательный процесс в качестве дополнительного метода обучения; </a:t>
            </a:r>
            <a:endParaRPr lang="ru-RU" dirty="0">
              <a:solidFill>
                <a:srgbClr val="363C59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: скругленные углы 11"/>
          <p:cNvSpPr/>
          <p:nvPr/>
        </p:nvSpPr>
        <p:spPr>
          <a:xfrm rot="18912600">
            <a:off x="-5410800" y="3216600"/>
            <a:ext cx="5694840" cy="5617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99" name="Прямоугольник: скругленные углы 13"/>
          <p:cNvSpPr/>
          <p:nvPr/>
        </p:nvSpPr>
        <p:spPr>
          <a:xfrm rot="18933000">
            <a:off x="12360240" y="-144648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0" name="Прямоугольник: скругленные углы 22"/>
          <p:cNvSpPr/>
          <p:nvPr/>
        </p:nvSpPr>
        <p:spPr>
          <a:xfrm rot="18933000">
            <a:off x="-1089000" y="-6849720"/>
            <a:ext cx="6301080" cy="6301080"/>
          </a:xfrm>
          <a:prstGeom prst="roundRect">
            <a:avLst>
              <a:gd name="adj" fmla="val 6992"/>
            </a:avLst>
          </a:prstGeom>
          <a:solidFill>
            <a:srgbClr val="373C5A"/>
          </a:solidFill>
          <a:ln w="390525">
            <a:solidFill>
              <a:srgbClr val="4472C4">
                <a:lumMod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  <p:sp>
        <p:nvSpPr>
          <p:cNvPr id="101" name="Прямоугольник 3"/>
          <p:cNvSpPr/>
          <p:nvPr/>
        </p:nvSpPr>
        <p:spPr>
          <a:xfrm>
            <a:off x="1576124" y="2729186"/>
            <a:ext cx="10213034" cy="193753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4000" dirty="0">
                <a:solidFill>
                  <a:srgbClr val="F3665D"/>
                </a:solidFill>
                <a:latin typeface="Montserrat ExtraBold" pitchFamily="2" charset="-52"/>
              </a:rPr>
              <a:t>Искусственный интеллект – одно из 10 основных направлений развития российских ИКТ</a:t>
            </a:r>
            <a:endParaRPr lang="ru-RU" sz="1200" b="0" u="none" strike="noStrike" dirty="0">
              <a:solidFill>
                <a:srgbClr val="363C59"/>
              </a:solidFill>
              <a:uFillTx/>
              <a:latin typeface="Montserrat" panose="00000500000000000000" pitchFamily="2" charset="-52"/>
            </a:endParaRPr>
          </a:p>
        </p:txBody>
      </p:sp>
      <p:sp>
        <p:nvSpPr>
          <p:cNvPr id="102" name="Прямоугольник: скругленные углы 14"/>
          <p:cNvSpPr/>
          <p:nvPr/>
        </p:nvSpPr>
        <p:spPr>
          <a:xfrm rot="18933000">
            <a:off x="-4537080" y="2935800"/>
            <a:ext cx="5064480" cy="5064480"/>
          </a:xfrm>
          <a:prstGeom prst="roundRect">
            <a:avLst>
              <a:gd name="adj" fmla="val 6992"/>
            </a:avLst>
          </a:prstGeom>
          <a:solidFill>
            <a:srgbClr val="F3665D"/>
          </a:solidFill>
          <a:ln w="390525">
            <a:solidFill>
              <a:srgbClr val="F68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"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9650</Words>
  <Application>WPS Presentation</Application>
  <PresentationFormat>Широкоэкранный</PresentationFormat>
  <Paragraphs>285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31</vt:i4>
      </vt:variant>
    </vt:vector>
  </HeadingPairs>
  <TitlesOfParts>
    <vt:vector size="61" baseType="lpstr">
      <vt:lpstr>Arial</vt:lpstr>
      <vt:lpstr>SimSun</vt:lpstr>
      <vt:lpstr>Wingdings</vt:lpstr>
      <vt:lpstr>Calibri Light</vt:lpstr>
      <vt:lpstr>Calibri</vt:lpstr>
      <vt:lpstr>Times New Roman</vt:lpstr>
      <vt:lpstr>Symbol</vt:lpstr>
      <vt:lpstr>Arial</vt:lpstr>
      <vt:lpstr>Montserrat ExtraBold</vt:lpstr>
      <vt:lpstr>Segoe Print</vt:lpstr>
      <vt:lpstr>DejaVu Sans</vt:lpstr>
      <vt:lpstr>Montserrat</vt:lpstr>
      <vt:lpstr>Montserrat ExtraBold</vt:lpstr>
      <vt:lpstr>Montserrat</vt:lpstr>
      <vt:lpstr>Montserrat Black</vt:lpstr>
      <vt:lpstr>Microsoft YaHei</vt:lpstr>
      <vt:lpstr>Arial Unicode MS</vt:lpstr>
      <vt:lpstr>Muller Bold</vt:lpstr>
      <vt:lpstr>Calibri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cnppm</dc:creator>
  <cp:lastModifiedBy>Admin</cp:lastModifiedBy>
  <cp:revision>579</cp:revision>
  <dcterms:created xsi:type="dcterms:W3CDTF">2023-09-28T07:00:00Z</dcterms:created>
  <dcterms:modified xsi:type="dcterms:W3CDTF">2026-05-19T23:32:32Z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20</vt:i4>
  </property>
  <property fmtid="{D5CDD505-2E9C-101B-9397-08002B2CF9AE}" pid="4" name="ICV">
    <vt:lpwstr>642F307DACEF45DBA525FD10C3321A5F_12</vt:lpwstr>
  </property>
  <property fmtid="{D5CDD505-2E9C-101B-9397-08002B2CF9AE}" pid="5" name="KSOProductBuildVer">
    <vt:lpwstr>1049-12.1.0.26372</vt:lpwstr>
  </property>
</Properties>
</file>